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5"/>
  </p:notesMasterIdLst>
  <p:sldIdLst>
    <p:sldId id="256" r:id="rId2"/>
    <p:sldId id="302" r:id="rId3"/>
    <p:sldId id="296" r:id="rId4"/>
    <p:sldId id="303" r:id="rId5"/>
    <p:sldId id="304" r:id="rId6"/>
    <p:sldId id="297" r:id="rId7"/>
    <p:sldId id="259" r:id="rId8"/>
    <p:sldId id="282" r:id="rId9"/>
    <p:sldId id="262" r:id="rId10"/>
    <p:sldId id="293" r:id="rId11"/>
    <p:sldId id="292" r:id="rId12"/>
    <p:sldId id="300" r:id="rId13"/>
    <p:sldId id="28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02" autoAdjust="0"/>
  </p:normalViewPr>
  <p:slideViewPr>
    <p:cSldViewPr>
      <p:cViewPr varScale="1">
        <p:scale>
          <a:sx n="68" d="100"/>
          <a:sy n="68" d="100"/>
        </p:scale>
        <p:origin x="143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9BDB1-1FB4-4278-BF00-5F3F1BA95E8E}" type="datetimeFigureOut">
              <a:rPr lang="en-US" smtClean="0"/>
              <a:t>09-Dec-17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DF7232-A8BA-4F63-B64E-347EC941B396}" type="slidenum">
              <a:rPr lang="en-US" smtClean="0"/>
              <a:t>‹#›</a:t>
            </a:fld>
            <a:endParaRPr lang="en-US"/>
          </a:p>
        </p:txBody>
      </p:sp>
    </p:spTree>
    <p:extLst>
      <p:ext uri="{BB962C8B-B14F-4D97-AF65-F5344CB8AC3E}">
        <p14:creationId xmlns:p14="http://schemas.microsoft.com/office/powerpoint/2010/main" val="96202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F7232-A8BA-4F63-B64E-347EC941B396}" type="slidenum">
              <a:rPr lang="en-US" smtClean="0"/>
              <a:t>6</a:t>
            </a:fld>
            <a:endParaRPr lang="en-US"/>
          </a:p>
        </p:txBody>
      </p:sp>
    </p:spTree>
    <p:extLst>
      <p:ext uri="{BB962C8B-B14F-4D97-AF65-F5344CB8AC3E}">
        <p14:creationId xmlns:p14="http://schemas.microsoft.com/office/powerpoint/2010/main" val="179895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05A6B47-E1EF-4B70-B9A4-D7266D7026E3}" type="datetimeFigureOut">
              <a:rPr lang="en-US" smtClean="0"/>
              <a:t>09-Dec-17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B5F3EEB-631D-4A8E-8F60-30A6AB70E64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05A6B47-E1EF-4B70-B9A4-D7266D7026E3}" type="datetimeFigureOut">
              <a:rPr lang="en-US" smtClean="0"/>
              <a:t>09-Dec-17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F3EEB-631D-4A8E-8F60-30A6AB70E6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05A6B47-E1EF-4B70-B9A4-D7266D7026E3}" type="datetimeFigureOut">
              <a:rPr lang="en-US" smtClean="0"/>
              <a:t>09-Dec-17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F3EEB-631D-4A8E-8F60-30A6AB70E6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05A6B47-E1EF-4B70-B9A4-D7266D7026E3}" type="datetimeFigureOut">
              <a:rPr lang="en-US" smtClean="0"/>
              <a:t>09-Dec-17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F3EEB-631D-4A8E-8F60-30A6AB70E6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05A6B47-E1EF-4B70-B9A4-D7266D7026E3}" type="datetimeFigureOut">
              <a:rPr lang="en-US" smtClean="0"/>
              <a:t>09-Dec-17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F3EEB-631D-4A8E-8F60-30A6AB70E64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05A6B47-E1EF-4B70-B9A4-D7266D7026E3}" type="datetimeFigureOut">
              <a:rPr lang="en-US" smtClean="0"/>
              <a:t>09-Dec-17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F3EEB-631D-4A8E-8F60-30A6AB70E6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05A6B47-E1EF-4B70-B9A4-D7266D7026E3}" type="datetimeFigureOut">
              <a:rPr lang="en-US" smtClean="0"/>
              <a:t>09-Dec-17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5F3EEB-631D-4A8E-8F60-30A6AB70E6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05A6B47-E1EF-4B70-B9A4-D7266D7026E3}" type="datetimeFigureOut">
              <a:rPr lang="en-US" smtClean="0"/>
              <a:t>09-Dec-17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5F3EEB-631D-4A8E-8F60-30A6AB70E6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A6B47-E1EF-4B70-B9A4-D7266D7026E3}" type="datetimeFigureOut">
              <a:rPr lang="en-US" smtClean="0"/>
              <a:t>09-Dec-17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5F3EEB-631D-4A8E-8F60-30A6AB70E6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05A6B47-E1EF-4B70-B9A4-D7266D7026E3}" type="datetimeFigureOut">
              <a:rPr lang="en-US" smtClean="0"/>
              <a:t>09-Dec-17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F3EEB-631D-4A8E-8F60-30A6AB70E6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05A6B47-E1EF-4B70-B9A4-D7266D7026E3}" type="datetimeFigureOut">
              <a:rPr lang="en-US" smtClean="0"/>
              <a:t>09-Dec-17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B5F3EEB-631D-4A8E-8F60-30A6AB70E64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05A6B47-E1EF-4B70-B9A4-D7266D7026E3}" type="datetimeFigureOut">
              <a:rPr lang="en-US" smtClean="0"/>
              <a:t>09-Dec-17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B5F3EEB-631D-4A8E-8F60-30A6AB70E64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4"/>
            <a:ext cx="7848872" cy="1180728"/>
          </a:xfrm>
        </p:spPr>
        <p:txBody>
          <a:bodyPr>
            <a:normAutofit/>
          </a:bodyPr>
          <a:lstStyle/>
          <a:p>
            <a:pPr algn="ctr"/>
            <a:r>
              <a:rPr lang="en-US" sz="3200" dirty="0"/>
              <a:t>The Crime of Terrorism at the Special Tribunal for Lebanon</a:t>
            </a:r>
          </a:p>
        </p:txBody>
      </p:sp>
      <p:sp>
        <p:nvSpPr>
          <p:cNvPr id="3" name="TextBox 2"/>
          <p:cNvSpPr txBox="1"/>
          <p:nvPr/>
        </p:nvSpPr>
        <p:spPr>
          <a:xfrm>
            <a:off x="4716016" y="5733256"/>
            <a:ext cx="4104456" cy="646331"/>
          </a:xfrm>
          <a:prstGeom prst="rect">
            <a:avLst/>
          </a:prstGeom>
          <a:noFill/>
        </p:spPr>
        <p:txBody>
          <a:bodyPr wrap="square" rtlCol="0">
            <a:spAutoFit/>
          </a:bodyPr>
          <a:lstStyle/>
          <a:p>
            <a:r>
              <a:rPr lang="en-US" dirty="0"/>
              <a:t>Peter Haynes, QC</a:t>
            </a:r>
          </a:p>
          <a:p>
            <a:r>
              <a:rPr lang="en-US" dirty="0"/>
              <a:t>Legal Representative of Victims, STL</a:t>
            </a:r>
          </a:p>
        </p:txBody>
      </p:sp>
    </p:spTree>
    <p:extLst>
      <p:ext uri="{BB962C8B-B14F-4D97-AF65-F5344CB8AC3E}">
        <p14:creationId xmlns:p14="http://schemas.microsoft.com/office/powerpoint/2010/main" val="1891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764704"/>
            <a:ext cx="8352928" cy="1108720"/>
          </a:xfrm>
        </p:spPr>
        <p:txBody>
          <a:bodyPr>
            <a:normAutofit/>
          </a:bodyPr>
          <a:lstStyle/>
          <a:p>
            <a:pPr algn="ctr"/>
            <a:r>
              <a:rPr lang="en-US" sz="3200" dirty="0"/>
              <a:t>Recent Terrorist acts in light of STL’s definition</a:t>
            </a:r>
          </a:p>
        </p:txBody>
      </p:sp>
      <p:sp>
        <p:nvSpPr>
          <p:cNvPr id="3" name="Subtitle 2"/>
          <p:cNvSpPr>
            <a:spLocks noGrp="1"/>
          </p:cNvSpPr>
          <p:nvPr>
            <p:ph type="subTitle" idx="1"/>
          </p:nvPr>
        </p:nvSpPr>
        <p:spPr>
          <a:xfrm>
            <a:off x="2560120" y="3284984"/>
            <a:ext cx="2880320" cy="2413337"/>
          </a:xfrm>
        </p:spPr>
        <p:txBody>
          <a:bodyPr>
            <a:normAutofit/>
          </a:bodyPr>
          <a:lstStyle/>
          <a:p>
            <a:endParaRPr lang="en-US" dirty="0"/>
          </a:p>
          <a:p>
            <a:pPr algn="l"/>
            <a:r>
              <a:rPr lang="en-US" sz="2400" dirty="0"/>
              <a:t>Political intent?</a:t>
            </a:r>
          </a:p>
          <a:p>
            <a:pPr algn="l"/>
            <a:endParaRPr lang="en-US" sz="2400" dirty="0"/>
          </a:p>
          <a:p>
            <a:pPr algn="l"/>
            <a:r>
              <a:rPr lang="en-US" sz="2400" dirty="0"/>
              <a:t>Means: Driving truck against civilians </a:t>
            </a:r>
          </a:p>
          <a:p>
            <a:endParaRPr lang="en-US" dirty="0"/>
          </a:p>
        </p:txBody>
      </p:sp>
      <p:sp>
        <p:nvSpPr>
          <p:cNvPr id="4" name="Diagonal Stripe 3"/>
          <p:cNvSpPr/>
          <p:nvPr/>
        </p:nvSpPr>
        <p:spPr>
          <a:xfrm rot="21415546">
            <a:off x="5155685" y="3804096"/>
            <a:ext cx="569511" cy="299450"/>
          </a:xfrm>
          <a:prstGeom prst="diagStri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schemeClr>
              </a:solidFill>
            </a:endParaRPr>
          </a:p>
        </p:txBody>
      </p:sp>
      <p:sp>
        <p:nvSpPr>
          <p:cNvPr id="7" name="TextBox 6"/>
          <p:cNvSpPr txBox="1"/>
          <p:nvPr/>
        </p:nvSpPr>
        <p:spPr>
          <a:xfrm>
            <a:off x="2267744" y="2636912"/>
            <a:ext cx="482453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August 2017 Barcelona attacks</a:t>
            </a:r>
            <a:endParaRPr lang="en-US" dirty="0"/>
          </a:p>
        </p:txBody>
      </p:sp>
      <p:sp>
        <p:nvSpPr>
          <p:cNvPr id="8" name="Rectangle 7"/>
          <p:cNvSpPr/>
          <p:nvPr/>
        </p:nvSpPr>
        <p:spPr>
          <a:xfrm>
            <a:off x="5692009" y="4978535"/>
            <a:ext cx="1404615" cy="369332"/>
          </a:xfrm>
          <a:prstGeom prst="rect">
            <a:avLst/>
          </a:prstGeom>
        </p:spPr>
        <p:txBody>
          <a:bodyPr wrap="none">
            <a:spAutoFit/>
          </a:bodyPr>
          <a:lstStyle/>
          <a:p>
            <a:r>
              <a:rPr lang="en-US" dirty="0">
                <a:solidFill>
                  <a:srgbClr val="FF0000"/>
                </a:solidFill>
              </a:rPr>
              <a:t>Case by case</a:t>
            </a:r>
          </a:p>
        </p:txBody>
      </p:sp>
    </p:spTree>
    <p:extLst>
      <p:ext uri="{BB962C8B-B14F-4D97-AF65-F5344CB8AC3E}">
        <p14:creationId xmlns:p14="http://schemas.microsoft.com/office/powerpoint/2010/main" val="35151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764704"/>
            <a:ext cx="8352928" cy="1108720"/>
          </a:xfrm>
        </p:spPr>
        <p:txBody>
          <a:bodyPr>
            <a:normAutofit/>
          </a:bodyPr>
          <a:lstStyle/>
          <a:p>
            <a:pPr algn="ctr"/>
            <a:r>
              <a:rPr lang="en-US" sz="3200" dirty="0"/>
              <a:t>Recent Terrorist acts in light of STL’s definition</a:t>
            </a:r>
          </a:p>
        </p:txBody>
      </p:sp>
      <p:sp>
        <p:nvSpPr>
          <p:cNvPr id="3" name="Subtitle 2"/>
          <p:cNvSpPr>
            <a:spLocks noGrp="1"/>
          </p:cNvSpPr>
          <p:nvPr>
            <p:ph type="subTitle" idx="1"/>
          </p:nvPr>
        </p:nvSpPr>
        <p:spPr>
          <a:xfrm>
            <a:off x="2582307" y="3356992"/>
            <a:ext cx="2867013" cy="2341329"/>
          </a:xfrm>
        </p:spPr>
        <p:txBody>
          <a:bodyPr>
            <a:normAutofit/>
          </a:bodyPr>
          <a:lstStyle/>
          <a:p>
            <a:endParaRPr lang="en-US" dirty="0"/>
          </a:p>
          <a:p>
            <a:pPr algn="l"/>
            <a:r>
              <a:rPr lang="en-US" sz="2400" dirty="0"/>
              <a:t>Political intent?</a:t>
            </a:r>
          </a:p>
          <a:p>
            <a:pPr algn="l"/>
            <a:endParaRPr lang="en-US" sz="2400" dirty="0"/>
          </a:p>
          <a:p>
            <a:pPr algn="l"/>
            <a:r>
              <a:rPr lang="en-US" sz="2400" dirty="0"/>
              <a:t>Means: firearm</a:t>
            </a:r>
          </a:p>
          <a:p>
            <a:endParaRPr lang="en-US" dirty="0"/>
          </a:p>
        </p:txBody>
      </p:sp>
      <p:sp>
        <p:nvSpPr>
          <p:cNvPr id="7" name="TextBox 6"/>
          <p:cNvSpPr txBox="1"/>
          <p:nvPr/>
        </p:nvSpPr>
        <p:spPr>
          <a:xfrm>
            <a:off x="2267744" y="2581587"/>
            <a:ext cx="482453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October 2017 Vegas shooting</a:t>
            </a:r>
            <a:endParaRPr lang="en-US" b="1" dirty="0">
              <a:effectLst>
                <a:outerShdw blurRad="38100" dist="38100" dir="2700000" algn="tl">
                  <a:srgbClr val="000000">
                    <a:alpha val="43137"/>
                  </a:srgbClr>
                </a:outerShdw>
              </a:effectLst>
            </a:endParaRPr>
          </a:p>
        </p:txBody>
      </p:sp>
      <p:sp>
        <p:nvSpPr>
          <p:cNvPr id="6" name="&quot;No&quot; Symbol 5"/>
          <p:cNvSpPr/>
          <p:nvPr/>
        </p:nvSpPr>
        <p:spPr>
          <a:xfrm>
            <a:off x="5004048" y="3857187"/>
            <a:ext cx="504056" cy="432048"/>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p:cNvSpPr/>
          <p:nvPr/>
        </p:nvSpPr>
        <p:spPr>
          <a:xfrm>
            <a:off x="4805796" y="4793869"/>
            <a:ext cx="1404615" cy="369332"/>
          </a:xfrm>
          <a:prstGeom prst="rect">
            <a:avLst/>
          </a:prstGeom>
        </p:spPr>
        <p:txBody>
          <a:bodyPr wrap="none">
            <a:spAutoFit/>
          </a:bodyPr>
          <a:lstStyle/>
          <a:p>
            <a:r>
              <a:rPr lang="en-US" dirty="0">
                <a:solidFill>
                  <a:srgbClr val="FF0000"/>
                </a:solidFill>
              </a:rPr>
              <a:t>Case by case</a:t>
            </a:r>
          </a:p>
        </p:txBody>
      </p:sp>
    </p:spTree>
    <p:extLst>
      <p:ext uri="{BB962C8B-B14F-4D97-AF65-F5344CB8AC3E}">
        <p14:creationId xmlns:p14="http://schemas.microsoft.com/office/powerpoint/2010/main" val="43045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764704"/>
            <a:ext cx="8352928" cy="1108720"/>
          </a:xfrm>
        </p:spPr>
        <p:txBody>
          <a:bodyPr>
            <a:normAutofit/>
          </a:bodyPr>
          <a:lstStyle/>
          <a:p>
            <a:pPr algn="ctr"/>
            <a:r>
              <a:rPr lang="en-US" sz="3200" dirty="0"/>
              <a:t>Non-fatal Terrorist Acts</a:t>
            </a:r>
          </a:p>
        </p:txBody>
      </p:sp>
      <p:sp>
        <p:nvSpPr>
          <p:cNvPr id="3" name="Subtitle 2"/>
          <p:cNvSpPr>
            <a:spLocks noGrp="1"/>
          </p:cNvSpPr>
          <p:nvPr>
            <p:ph type="subTitle" idx="1"/>
          </p:nvPr>
        </p:nvSpPr>
        <p:spPr>
          <a:xfrm>
            <a:off x="2582307" y="3356992"/>
            <a:ext cx="2867013" cy="2341329"/>
          </a:xfrm>
        </p:spPr>
        <p:txBody>
          <a:bodyPr>
            <a:normAutofit/>
          </a:bodyPr>
          <a:lstStyle/>
          <a:p>
            <a:endParaRPr lang="en-US" dirty="0"/>
          </a:p>
          <a:p>
            <a:pPr algn="l"/>
            <a:r>
              <a:rPr lang="en-US" sz="2400" dirty="0"/>
              <a:t>Political intent?</a:t>
            </a:r>
          </a:p>
          <a:p>
            <a:pPr algn="l"/>
            <a:endParaRPr lang="en-US" sz="2400" dirty="0"/>
          </a:p>
          <a:p>
            <a:pPr algn="l"/>
            <a:r>
              <a:rPr lang="en-US" sz="2400" dirty="0"/>
              <a:t>Means: </a:t>
            </a:r>
          </a:p>
          <a:p>
            <a:endParaRPr lang="en-US" dirty="0"/>
          </a:p>
        </p:txBody>
      </p:sp>
      <p:sp>
        <p:nvSpPr>
          <p:cNvPr id="7" name="TextBox 6"/>
          <p:cNvSpPr txBox="1"/>
          <p:nvPr/>
        </p:nvSpPr>
        <p:spPr>
          <a:xfrm>
            <a:off x="2267744" y="2204864"/>
            <a:ext cx="4824536" cy="1015663"/>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rPr>
              <a:t>Destruction of Cultural Icons</a:t>
            </a:r>
          </a:p>
          <a:p>
            <a:pPr algn="ctr"/>
            <a:r>
              <a:rPr lang="en-US" sz="2000" b="1" dirty="0">
                <a:effectLst>
                  <a:outerShdw blurRad="38100" dist="38100" dir="2700000" algn="tl">
                    <a:srgbClr val="000000">
                      <a:alpha val="43137"/>
                    </a:srgbClr>
                  </a:outerShdw>
                </a:effectLst>
              </a:rPr>
              <a:t>Bomb Hoaxes</a:t>
            </a:r>
          </a:p>
          <a:p>
            <a:pPr algn="ctr"/>
            <a:r>
              <a:rPr lang="en-US" sz="2000" b="1" dirty="0">
                <a:effectLst>
                  <a:outerShdw blurRad="38100" dist="38100" dir="2700000" algn="tl">
                    <a:srgbClr val="000000">
                      <a:alpha val="43137"/>
                    </a:srgbClr>
                  </a:outerShdw>
                </a:effectLst>
              </a:rPr>
              <a:t>Cyber attacks</a:t>
            </a:r>
          </a:p>
        </p:txBody>
      </p:sp>
      <p:sp>
        <p:nvSpPr>
          <p:cNvPr id="10" name="Action Button: Help 9">
            <a:hlinkClick r:id="" action="ppaction://noaction" highlightClick="1"/>
          </p:cNvPr>
          <p:cNvSpPr/>
          <p:nvPr/>
        </p:nvSpPr>
        <p:spPr>
          <a:xfrm>
            <a:off x="4938783" y="3933056"/>
            <a:ext cx="490736" cy="432048"/>
          </a:xfrm>
          <a:prstGeom prst="actionButtonHelp">
            <a:avLst/>
          </a:prstGeom>
          <a:solidFill>
            <a:srgbClr val="FF0000"/>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elp 10">
            <a:hlinkClick r:id="" action="ppaction://noaction" highlightClick="1"/>
          </p:cNvPr>
          <p:cNvSpPr/>
          <p:nvPr/>
        </p:nvSpPr>
        <p:spPr>
          <a:xfrm>
            <a:off x="4938783" y="4653136"/>
            <a:ext cx="490736" cy="432048"/>
          </a:xfrm>
          <a:prstGeom prst="actionButtonHelp">
            <a:avLst/>
          </a:prstGeom>
          <a:solidFill>
            <a:srgbClr val="FF0000"/>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7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10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1412776"/>
            <a:ext cx="5904656" cy="477054"/>
          </a:xfrm>
          <a:prstGeom prst="rect">
            <a:avLst/>
          </a:prstGeom>
          <a:noFill/>
        </p:spPr>
        <p:txBody>
          <a:bodyPr wrap="square" rtlCol="0">
            <a:spAutoFit/>
          </a:bodyPr>
          <a:lstStyle/>
          <a:p>
            <a:r>
              <a:rPr lang="en-US" sz="2500" dirty="0"/>
              <a:t>Any Questions?</a:t>
            </a:r>
          </a:p>
        </p:txBody>
      </p:sp>
    </p:spTree>
    <p:extLst>
      <p:ext uri="{BB962C8B-B14F-4D97-AF65-F5344CB8AC3E}">
        <p14:creationId xmlns:p14="http://schemas.microsoft.com/office/powerpoint/2010/main" val="237258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268760"/>
            <a:ext cx="6552728" cy="720080"/>
          </a:xfrm>
        </p:spPr>
        <p:txBody>
          <a:bodyPr>
            <a:normAutofit/>
          </a:bodyPr>
          <a:lstStyle/>
          <a:p>
            <a:r>
              <a:rPr lang="en-GB" sz="3000" dirty="0"/>
              <a:t>What is a terrorist act?</a:t>
            </a:r>
            <a:endParaRPr lang="en-US" sz="3000" dirty="0"/>
          </a:p>
        </p:txBody>
      </p:sp>
      <p:pic>
        <p:nvPicPr>
          <p:cNvPr id="8" name="Content Placeholder 7" descr="giphy.gif"/>
          <p:cNvPicPr>
            <a:picLocks noGrp="1" noChangeAspect="1"/>
          </p:cNvPicPr>
          <p:nvPr>
            <p:ph idx="1"/>
          </p:nvPr>
        </p:nvPicPr>
        <p:blipFill>
          <a:blip r:embed="rId2">
            <a:extLst>
              <a:ext uri="{28A0092B-C50C-407E-A947-70E740481C1C}">
                <a14:useLocalDpi xmlns:a14="http://schemas.microsoft.com/office/drawing/2010/main" val="0"/>
              </a:ext>
            </a:extLst>
          </a:blip>
          <a:srcRect t="384" b="384"/>
          <a:stretch>
            <a:fillRect/>
          </a:stretch>
        </p:blipFill>
        <p:spPr>
          <a:xfrm>
            <a:off x="827584" y="2564904"/>
            <a:ext cx="7049430" cy="3759696"/>
          </a:xfrm>
        </p:spPr>
      </p:pic>
    </p:spTree>
    <p:extLst>
      <p:ext uri="{BB962C8B-B14F-4D97-AF65-F5344CB8AC3E}">
        <p14:creationId xmlns:p14="http://schemas.microsoft.com/office/powerpoint/2010/main" val="339203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836712"/>
            <a:ext cx="8064896" cy="1828800"/>
          </a:xfrm>
        </p:spPr>
        <p:txBody>
          <a:bodyPr>
            <a:normAutofit fontScale="90000"/>
          </a:bodyPr>
          <a:lstStyle/>
          <a:p>
            <a:pPr algn="ctr"/>
            <a:r>
              <a:rPr lang="en-US" sz="3600" dirty="0"/>
              <a:t>The Crime of Terrorism at the Special Tribunal for Lebanon</a:t>
            </a:r>
            <a:br>
              <a:rPr lang="en-US" dirty="0"/>
            </a:br>
            <a:endParaRPr lang="en-US" dirty="0"/>
          </a:p>
        </p:txBody>
      </p:sp>
      <p:sp>
        <p:nvSpPr>
          <p:cNvPr id="3" name="Subtitle 2"/>
          <p:cNvSpPr>
            <a:spLocks noGrp="1"/>
          </p:cNvSpPr>
          <p:nvPr>
            <p:ph type="subTitle" idx="1"/>
          </p:nvPr>
        </p:nvSpPr>
        <p:spPr>
          <a:xfrm>
            <a:off x="395536" y="2132856"/>
            <a:ext cx="8136904" cy="3600400"/>
          </a:xfrm>
        </p:spPr>
        <p:txBody>
          <a:bodyPr>
            <a:normAutofit fontScale="32500" lnSpcReduction="20000"/>
          </a:bodyPr>
          <a:lstStyle/>
          <a:p>
            <a:pPr algn="just"/>
            <a:endParaRPr lang="en-US" sz="6200" dirty="0"/>
          </a:p>
          <a:p>
            <a:pPr algn="just"/>
            <a:r>
              <a:rPr lang="en-GB" sz="5500" dirty="0"/>
              <a:t>1. Article 2 refers </a:t>
            </a:r>
            <a:r>
              <a:rPr lang="en-GB" sz="5500" b="1" i="1" dirty="0"/>
              <a:t>exclusively</a:t>
            </a:r>
            <a:r>
              <a:rPr lang="en-GB" sz="5500" dirty="0"/>
              <a:t> to the </a:t>
            </a:r>
            <a:r>
              <a:rPr lang="en-GB" sz="5500" b="1" u="sng" dirty="0"/>
              <a:t>Lebanese Criminal Code </a:t>
            </a:r>
            <a:r>
              <a:rPr lang="en-GB" sz="5500" dirty="0"/>
              <a:t>(LCC) to define terrorist acts. Should the Tribunal also take into account international law when defining terrorism?</a:t>
            </a:r>
          </a:p>
          <a:p>
            <a:pPr algn="just"/>
            <a:endParaRPr lang="en-GB" sz="5500" dirty="0"/>
          </a:p>
          <a:p>
            <a:pPr algn="just"/>
            <a:r>
              <a:rPr lang="en-US" sz="5500" dirty="0"/>
              <a:t>2. If you answer yes to number 1: According to which principles, may the definition of the notion of terrorist acts set out in Article 2 of the Statute be reconciled with international law?</a:t>
            </a:r>
          </a:p>
          <a:p>
            <a:pPr algn="just"/>
            <a:endParaRPr lang="en-US" sz="5500" dirty="0"/>
          </a:p>
          <a:p>
            <a:pPr algn="just"/>
            <a:r>
              <a:rPr lang="en-US" sz="5500" dirty="0"/>
              <a:t>3. If you answer no to number 1: What are the constituent elements, material and intentional, of the terrorist acts that must be taken into consideration by the Tribunal, in light of Lebanese and case law? </a:t>
            </a:r>
          </a:p>
        </p:txBody>
      </p:sp>
      <p:sp>
        <p:nvSpPr>
          <p:cNvPr id="4" name="TextBox 3"/>
          <p:cNvSpPr txBox="1"/>
          <p:nvPr/>
        </p:nvSpPr>
        <p:spPr>
          <a:xfrm>
            <a:off x="395536" y="1844824"/>
            <a:ext cx="7848872" cy="400110"/>
          </a:xfrm>
          <a:prstGeom prst="rect">
            <a:avLst/>
          </a:prstGeom>
          <a:noFill/>
        </p:spPr>
        <p:txBody>
          <a:bodyPr wrap="square" rtlCol="0">
            <a:spAutoFit/>
          </a:bodyPr>
          <a:lstStyle/>
          <a:p>
            <a:r>
              <a:rPr lang="en-GB" sz="2000" b="1" dirty="0">
                <a:solidFill>
                  <a:schemeClr val="accent3">
                    <a:lumMod val="60000"/>
                    <a:lumOff val="40000"/>
                  </a:schemeClr>
                </a:solidFill>
                <a:effectLst>
                  <a:outerShdw blurRad="38100" dist="38100" dir="2700000" algn="tl">
                    <a:srgbClr val="000000">
                      <a:alpha val="43137"/>
                    </a:srgbClr>
                  </a:outerShdw>
                </a:effectLst>
              </a:rPr>
              <a:t>PTJ’s Questions</a:t>
            </a:r>
            <a:endParaRPr lang="en-US" sz="2000" b="1" dirty="0">
              <a:solidFill>
                <a:schemeClr val="accent3">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3448216" y="5301208"/>
            <a:ext cx="5695784" cy="1661993"/>
          </a:xfrm>
          <a:prstGeom prst="rect">
            <a:avLst/>
          </a:prstGeom>
          <a:noFill/>
        </p:spPr>
        <p:txBody>
          <a:bodyPr wrap="square" rtlCol="0">
            <a:spAutoFit/>
          </a:bodyPr>
          <a:lstStyle/>
          <a:p>
            <a:pPr algn="just"/>
            <a:r>
              <a:rPr lang="en-US" sz="1400" b="1" dirty="0">
                <a:solidFill>
                  <a:schemeClr val="bg1"/>
                </a:solidFill>
              </a:rPr>
              <a:t>Rule 68(G) RPE:</a:t>
            </a:r>
          </a:p>
          <a:p>
            <a:pPr algn="just"/>
            <a:endParaRPr lang="en-US" sz="1400" b="1" dirty="0">
              <a:solidFill>
                <a:schemeClr val="bg1"/>
              </a:solidFill>
            </a:endParaRPr>
          </a:p>
          <a:p>
            <a:pPr algn="just"/>
            <a:r>
              <a:rPr lang="en-US" sz="1400" b="1" dirty="0">
                <a:solidFill>
                  <a:schemeClr val="bg1"/>
                </a:solidFill>
              </a:rPr>
              <a:t>The Pre-Trial Judge may submit to the Appeals Chamber any preliminary question, on the interpretation of the Agreement, Statute and Rules regarding the applicable law, that he deems necessary in order to examine and rule on the indictment.</a:t>
            </a:r>
            <a:endParaRPr lang="en-GB" sz="1400" b="1" dirty="0">
              <a:solidFill>
                <a:schemeClr val="bg1"/>
              </a:solidFill>
            </a:endParaRPr>
          </a:p>
          <a:p>
            <a:endParaRPr lang="en-US" dirty="0"/>
          </a:p>
        </p:txBody>
      </p:sp>
    </p:spTree>
    <p:extLst>
      <p:ext uri="{BB962C8B-B14F-4D97-AF65-F5344CB8AC3E}">
        <p14:creationId xmlns:p14="http://schemas.microsoft.com/office/powerpoint/2010/main" val="247968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132856"/>
            <a:ext cx="8784976" cy="3960440"/>
          </a:xfrm>
        </p:spPr>
        <p:txBody>
          <a:bodyPr>
            <a:noAutofit/>
          </a:bodyPr>
          <a:lstStyle/>
          <a:p>
            <a:pPr algn="just"/>
            <a:r>
              <a:rPr lang="en-US" sz="1600" dirty="0"/>
              <a:t>STL Statute, Art. 2:</a:t>
            </a:r>
          </a:p>
          <a:p>
            <a:pPr algn="just"/>
            <a:r>
              <a:rPr lang="en-US" sz="1600" dirty="0"/>
              <a:t>Applicable criminal law </a:t>
            </a:r>
          </a:p>
          <a:p>
            <a:pPr algn="just"/>
            <a:endParaRPr lang="en-US" sz="1600" dirty="0"/>
          </a:p>
          <a:p>
            <a:pPr algn="just"/>
            <a:r>
              <a:rPr lang="en-US" sz="1600" dirty="0"/>
              <a:t>“The following shall be applicable to the prosecution and punishment of the crimes referred to in article 1, subject to the provisions of this Statute: </a:t>
            </a:r>
          </a:p>
          <a:p>
            <a:pPr algn="just"/>
            <a:endParaRPr lang="en-US" sz="1600" dirty="0"/>
          </a:p>
          <a:p>
            <a:pPr algn="just"/>
            <a:r>
              <a:rPr lang="en-US" sz="1600" dirty="0"/>
              <a:t>	(a) The provisions of the </a:t>
            </a:r>
            <a:r>
              <a:rPr lang="en-US" sz="1600" b="1" u="sng" dirty="0"/>
              <a:t>Lebanese Criminal Code </a:t>
            </a:r>
            <a:r>
              <a:rPr lang="en-US" sz="1600" dirty="0"/>
              <a:t>relating to the prosecution and 	punishment of acts of terrorism, crimes and offences against life and personal 	integrity, illicit associations and failure to report crimes and offences, including the rules 	regarding the material elements of a crime, criminal participation and conspiracy; </a:t>
            </a:r>
          </a:p>
          <a:p>
            <a:pPr algn="just"/>
            <a:r>
              <a:rPr lang="en-US" sz="1600" dirty="0"/>
              <a:t>	</a:t>
            </a:r>
          </a:p>
          <a:p>
            <a:pPr algn="just"/>
            <a:r>
              <a:rPr lang="en-US" sz="1600" dirty="0"/>
              <a:t>	and </a:t>
            </a:r>
          </a:p>
          <a:p>
            <a:pPr algn="just"/>
            <a:endParaRPr lang="en-US" sz="1600" dirty="0"/>
          </a:p>
          <a:p>
            <a:pPr algn="just"/>
            <a:r>
              <a:rPr lang="en-US" sz="1600" dirty="0"/>
              <a:t>	(b) Articles 6 and 7 of the Lebanese law of 11 January 1958 on “Increasing the penalties for 	sedition, civil war and interfaith struggle”.</a:t>
            </a:r>
          </a:p>
        </p:txBody>
      </p:sp>
      <p:sp>
        <p:nvSpPr>
          <p:cNvPr id="5" name="TextBox 4"/>
          <p:cNvSpPr txBox="1"/>
          <p:nvPr/>
        </p:nvSpPr>
        <p:spPr>
          <a:xfrm>
            <a:off x="827584" y="908720"/>
            <a:ext cx="7632848" cy="1107996"/>
          </a:xfrm>
          <a:prstGeom prst="rect">
            <a:avLst/>
          </a:prstGeom>
          <a:noFill/>
        </p:spPr>
        <p:txBody>
          <a:bodyPr wrap="square" rtlCol="0">
            <a:spAutoFit/>
          </a:bodyPr>
          <a:lstStyle/>
          <a:p>
            <a:r>
              <a:rPr lang="en-US" sz="2200" i="1" dirty="0">
                <a:solidFill>
                  <a:schemeClr val="accent3">
                    <a:lumMod val="60000"/>
                    <a:lumOff val="40000"/>
                  </a:schemeClr>
                </a:solidFill>
              </a:rPr>
              <a:t>The Tribunal shall apply domestic Lebanese law, specifically the LCC, and not the relevant rules of international treaty or customary international law</a:t>
            </a:r>
          </a:p>
        </p:txBody>
      </p:sp>
    </p:spTree>
    <p:extLst>
      <p:ext uri="{BB962C8B-B14F-4D97-AF65-F5344CB8AC3E}">
        <p14:creationId xmlns:p14="http://schemas.microsoft.com/office/powerpoint/2010/main" val="308981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908720"/>
            <a:ext cx="7632848" cy="769441"/>
          </a:xfrm>
          <a:prstGeom prst="rect">
            <a:avLst/>
          </a:prstGeom>
          <a:noFill/>
        </p:spPr>
        <p:txBody>
          <a:bodyPr wrap="square" rtlCol="0">
            <a:spAutoFit/>
          </a:bodyPr>
          <a:lstStyle/>
          <a:p>
            <a:r>
              <a:rPr lang="en-US" sz="2200" i="1" dirty="0">
                <a:solidFill>
                  <a:schemeClr val="accent3">
                    <a:lumMod val="60000"/>
                    <a:lumOff val="40000"/>
                  </a:schemeClr>
                </a:solidFill>
              </a:rPr>
              <a:t>Since the Tribunal shall apply the LCC, there is no need to reconcile Article 2 of the Statute with international law</a:t>
            </a:r>
          </a:p>
        </p:txBody>
      </p:sp>
      <p:sp>
        <p:nvSpPr>
          <p:cNvPr id="4" name="TextBox 3"/>
          <p:cNvSpPr txBox="1"/>
          <p:nvPr/>
        </p:nvSpPr>
        <p:spPr>
          <a:xfrm>
            <a:off x="827584" y="1844824"/>
            <a:ext cx="7344816" cy="923330"/>
          </a:xfrm>
          <a:prstGeom prst="rect">
            <a:avLst/>
          </a:prstGeom>
          <a:noFill/>
        </p:spPr>
        <p:txBody>
          <a:bodyPr wrap="square" rtlCol="0">
            <a:spAutoFit/>
          </a:bodyPr>
          <a:lstStyle/>
          <a:p>
            <a:r>
              <a:rPr lang="en-US" dirty="0"/>
              <a:t>So the Tribunal can completely disregard international law?</a:t>
            </a:r>
          </a:p>
          <a:p>
            <a:endParaRPr lang="en-US" dirty="0"/>
          </a:p>
          <a:p>
            <a:endParaRPr lang="en-US" dirty="0"/>
          </a:p>
        </p:txBody>
      </p:sp>
      <p:pic>
        <p:nvPicPr>
          <p:cNvPr id="6" name="Picture 5" descr="giphy (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348880"/>
            <a:ext cx="5388923" cy="2808312"/>
          </a:xfrm>
          <a:prstGeom prst="rect">
            <a:avLst/>
          </a:prstGeom>
        </p:spPr>
      </p:pic>
      <p:sp>
        <p:nvSpPr>
          <p:cNvPr id="7" name="TextBox 6"/>
          <p:cNvSpPr txBox="1"/>
          <p:nvPr/>
        </p:nvSpPr>
        <p:spPr>
          <a:xfrm>
            <a:off x="827584" y="5517232"/>
            <a:ext cx="6408712" cy="923330"/>
          </a:xfrm>
          <a:prstGeom prst="rect">
            <a:avLst/>
          </a:prstGeom>
          <a:noFill/>
        </p:spPr>
        <p:txBody>
          <a:bodyPr wrap="square" rtlCol="0">
            <a:spAutoFit/>
          </a:bodyPr>
          <a:lstStyle/>
          <a:p>
            <a:r>
              <a:rPr lang="en-US" dirty="0"/>
              <a:t>International law(Arab Convention, CIL) cannot be directly applied. BUT</a:t>
            </a:r>
            <a:r>
              <a:rPr lang="mr-IN" dirty="0"/>
              <a:t>…</a:t>
            </a:r>
            <a:r>
              <a:rPr lang="en-GB" dirty="0"/>
              <a:t>relevant provisions of the </a:t>
            </a:r>
            <a:r>
              <a:rPr lang="en-GB" i="1" dirty="0"/>
              <a:t>LCC </a:t>
            </a:r>
            <a:r>
              <a:rPr lang="en-GB" dirty="0"/>
              <a:t>should be construed in light of international law</a:t>
            </a:r>
            <a:r>
              <a:rPr lang="en-US" dirty="0"/>
              <a:t>  </a:t>
            </a:r>
          </a:p>
        </p:txBody>
      </p:sp>
    </p:spTree>
    <p:extLst>
      <p:ext uri="{BB962C8B-B14F-4D97-AF65-F5344CB8AC3E}">
        <p14:creationId xmlns:p14="http://schemas.microsoft.com/office/powerpoint/2010/main" val="31090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634" y="836712"/>
            <a:ext cx="8064896" cy="1828800"/>
          </a:xfrm>
        </p:spPr>
        <p:txBody>
          <a:bodyPr>
            <a:normAutofit fontScale="90000"/>
          </a:bodyPr>
          <a:lstStyle/>
          <a:p>
            <a:pPr algn="ctr"/>
            <a:r>
              <a:rPr lang="en-GB" sz="3600" dirty="0"/>
              <a:t>Terrorism </a:t>
            </a:r>
            <a:br>
              <a:rPr lang="en-GB" sz="3600" dirty="0"/>
            </a:br>
            <a:r>
              <a:rPr lang="en-GB" sz="3600" dirty="0"/>
              <a:t>Elements</a:t>
            </a:r>
            <a:br>
              <a:rPr lang="en-GB" sz="3600" dirty="0"/>
            </a:br>
            <a:r>
              <a:rPr lang="en-GB" sz="3600" dirty="0"/>
              <a:t>STL v. Customary International Law</a:t>
            </a:r>
            <a:br>
              <a:rPr lang="en-US" dirty="0"/>
            </a:br>
            <a:endParaRPr lang="en-US" dirty="0"/>
          </a:p>
        </p:txBody>
      </p:sp>
      <p:sp>
        <p:nvSpPr>
          <p:cNvPr id="3" name="Subtitle 2"/>
          <p:cNvSpPr>
            <a:spLocks noGrp="1"/>
          </p:cNvSpPr>
          <p:nvPr>
            <p:ph type="subTitle" idx="1"/>
          </p:nvPr>
        </p:nvSpPr>
        <p:spPr>
          <a:xfrm>
            <a:off x="4860032" y="2924944"/>
            <a:ext cx="4104456" cy="3240360"/>
          </a:xfrm>
        </p:spPr>
        <p:txBody>
          <a:bodyPr>
            <a:normAutofit fontScale="92500" lnSpcReduction="20000"/>
          </a:bodyPr>
          <a:lstStyle/>
          <a:p>
            <a:pPr algn="just"/>
            <a:endParaRPr lang="en-GB" sz="1200" dirty="0"/>
          </a:p>
          <a:p>
            <a:pPr marL="342900" indent="-342900" algn="just">
              <a:buFontTx/>
              <a:buChar char="-"/>
            </a:pPr>
            <a:r>
              <a:rPr lang="en-GB" sz="2000" dirty="0"/>
              <a:t>Perpetrating or threatening to perpetrate a criminal act</a:t>
            </a:r>
          </a:p>
          <a:p>
            <a:pPr marL="342900" indent="-342900" algn="just">
              <a:buFontTx/>
              <a:buChar char="-"/>
            </a:pPr>
            <a:endParaRPr lang="en-GB" sz="2000" dirty="0"/>
          </a:p>
          <a:p>
            <a:pPr marL="342900" indent="-342900" algn="just">
              <a:buFontTx/>
              <a:buChar char="-"/>
            </a:pPr>
            <a:r>
              <a:rPr lang="en-GB" sz="2000" dirty="0"/>
              <a:t>Intent to spread fear among population (or directly/indirectly coerce a national/international authority to take/refrain from taking action)</a:t>
            </a:r>
          </a:p>
          <a:p>
            <a:pPr algn="just"/>
            <a:endParaRPr lang="en-GB" sz="2000" dirty="0"/>
          </a:p>
          <a:p>
            <a:pPr marL="342900" indent="-342900" algn="just">
              <a:buFontTx/>
              <a:buChar char="-"/>
            </a:pPr>
            <a:r>
              <a:rPr lang="en-GB" sz="2000" dirty="0"/>
              <a:t>Act must involve a transnational element</a:t>
            </a:r>
          </a:p>
          <a:p>
            <a:pPr algn="just"/>
            <a:endParaRPr lang="en-GB" sz="4400" dirty="0"/>
          </a:p>
          <a:p>
            <a:pPr algn="just"/>
            <a:endParaRPr lang="en-GB" sz="4400" dirty="0"/>
          </a:p>
          <a:p>
            <a:pPr algn="just"/>
            <a:endParaRPr lang="en-GB" sz="2800" dirty="0"/>
          </a:p>
          <a:p>
            <a:pPr algn="just"/>
            <a:endParaRPr lang="en-US" sz="4200" dirty="0"/>
          </a:p>
          <a:p>
            <a:endParaRPr lang="en-GB" dirty="0"/>
          </a:p>
          <a:p>
            <a:endParaRPr lang="en-US" dirty="0"/>
          </a:p>
        </p:txBody>
      </p:sp>
      <p:cxnSp>
        <p:nvCxnSpPr>
          <p:cNvPr id="6" name="Straight Connector 5"/>
          <p:cNvCxnSpPr/>
          <p:nvPr/>
        </p:nvCxnSpPr>
        <p:spPr>
          <a:xfrm flipH="1">
            <a:off x="4403169" y="2564904"/>
            <a:ext cx="36004" cy="3744416"/>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67544" y="3098387"/>
            <a:ext cx="3456384" cy="4001096"/>
          </a:xfrm>
          <a:prstGeom prst="rect">
            <a:avLst/>
          </a:prstGeom>
        </p:spPr>
        <p:txBody>
          <a:bodyPr wrap="square">
            <a:spAutoFit/>
          </a:bodyPr>
          <a:lstStyle/>
          <a:p>
            <a:pPr marL="342900" indent="-342900">
              <a:buFontTx/>
              <a:buChar char="-"/>
            </a:pPr>
            <a:r>
              <a:rPr lang="en-US" sz="1900" dirty="0"/>
              <a:t>The volitional commission of an act or the credible threat of an act; </a:t>
            </a:r>
          </a:p>
          <a:p>
            <a:pPr marL="342900" indent="-342900">
              <a:buFontTx/>
              <a:buChar char="-"/>
            </a:pPr>
            <a:endParaRPr lang="en-US" sz="1900" dirty="0"/>
          </a:p>
          <a:p>
            <a:pPr marL="342900" indent="-342900">
              <a:buFontTx/>
              <a:buChar char="-"/>
            </a:pPr>
            <a:r>
              <a:rPr lang="en-US" sz="1900" dirty="0"/>
              <a:t>Special intent to cause a state of terror;</a:t>
            </a:r>
          </a:p>
          <a:p>
            <a:pPr marL="342900" indent="-342900">
              <a:buFontTx/>
              <a:buChar char="-"/>
            </a:pPr>
            <a:endParaRPr lang="en-US" sz="1900" dirty="0"/>
          </a:p>
          <a:p>
            <a:pPr marL="342900" indent="-342900">
              <a:buFontTx/>
              <a:buChar char="-"/>
            </a:pPr>
            <a:r>
              <a:rPr lang="en-US" sz="1900" dirty="0"/>
              <a:t>Through means likely to pose a public danger</a:t>
            </a:r>
          </a:p>
          <a:p>
            <a:endParaRPr lang="en-GB" sz="2000" dirty="0"/>
          </a:p>
          <a:p>
            <a:endParaRPr lang="en-GB" dirty="0"/>
          </a:p>
          <a:p>
            <a:endParaRPr lang="en-GB" dirty="0"/>
          </a:p>
          <a:p>
            <a:endParaRPr lang="en-US" dirty="0"/>
          </a:p>
        </p:txBody>
      </p:sp>
    </p:spTree>
    <p:extLst>
      <p:ext uri="{BB962C8B-B14F-4D97-AF65-F5344CB8AC3E}">
        <p14:creationId xmlns:p14="http://schemas.microsoft.com/office/powerpoint/2010/main" val="22338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2348880"/>
            <a:ext cx="7854696" cy="1752600"/>
          </a:xfrm>
        </p:spPr>
        <p:txBody>
          <a:bodyPr>
            <a:normAutofit fontScale="25000" lnSpcReduction="20000"/>
          </a:bodyPr>
          <a:lstStyle/>
          <a:p>
            <a:pPr algn="just"/>
            <a:r>
              <a:rPr lang="en-GB" sz="5600" b="1" dirty="0"/>
              <a:t>Art. 314 </a:t>
            </a:r>
            <a:r>
              <a:rPr lang="en-GB" sz="5600" b="1" i="1" dirty="0"/>
              <a:t>Lebanese Criminal Code </a:t>
            </a:r>
            <a:r>
              <a:rPr lang="en-GB" sz="5600" b="1" dirty="0"/>
              <a:t>(LCC):</a:t>
            </a:r>
          </a:p>
          <a:p>
            <a:pPr algn="just"/>
            <a:endParaRPr lang="en-GB" sz="5600" dirty="0"/>
          </a:p>
          <a:p>
            <a:pPr algn="just"/>
            <a:r>
              <a:rPr lang="en-GB" sz="5600" dirty="0"/>
              <a:t>	“Terrorist acts are all acts </a:t>
            </a:r>
            <a:r>
              <a:rPr lang="en-GB" sz="5600" u="sng" dirty="0"/>
              <a:t>intended to cause a state of terror</a:t>
            </a:r>
            <a:r>
              <a:rPr lang="en-GB" sz="5600" dirty="0"/>
              <a:t> and </a:t>
            </a:r>
            <a:r>
              <a:rPr lang="en-GB" sz="5600" u="sng" dirty="0"/>
              <a:t>committed by means </a:t>
            </a:r>
            <a:r>
              <a:rPr lang="en-GB" sz="5600" dirty="0"/>
              <a:t>	liable to create a public danger such as explosive devices, inflammable materials, toxic or 	corrosive products and infectious or microbial agents.”</a:t>
            </a:r>
            <a:endParaRPr lang="en-US" sz="5600" dirty="0"/>
          </a:p>
          <a:p>
            <a:pPr algn="just"/>
            <a:endParaRPr lang="en-GB" sz="5600" dirty="0"/>
          </a:p>
          <a:p>
            <a:pPr algn="just"/>
            <a:endParaRPr lang="en-GB" sz="5600" dirty="0"/>
          </a:p>
          <a:p>
            <a:pPr algn="just"/>
            <a:r>
              <a:rPr lang="en-GB" sz="5600" dirty="0"/>
              <a:t>Law of 11</a:t>
            </a:r>
            <a:r>
              <a:rPr lang="en-GB" sz="5600" b="1" dirty="0"/>
              <a:t> </a:t>
            </a:r>
            <a:r>
              <a:rPr lang="en-GB" sz="5600" dirty="0"/>
              <a:t>January 1958:</a:t>
            </a:r>
          </a:p>
          <a:p>
            <a:pPr algn="just"/>
            <a:r>
              <a:rPr lang="en-GB" sz="5600" dirty="0"/>
              <a:t> </a:t>
            </a:r>
            <a:endParaRPr lang="en-US" sz="5600" dirty="0"/>
          </a:p>
          <a:p>
            <a:pPr algn="just"/>
            <a:r>
              <a:rPr lang="en-GB" sz="5600" dirty="0"/>
              <a:t>	“Article 6: Any act of terrorism shall be punishable by hard labour for life. Where the act 	results in the death of one or more individuals, the total or partial destruction of a 	building having one or more individuals inside it, the total or partial destruction of a 	public building, an industrial plant, a ship or other facilities, or disrupts the functioning 	of telecommunication or transport services, it shall be punishable by death.</a:t>
            </a:r>
            <a:endParaRPr lang="en-US" sz="5600" dirty="0"/>
          </a:p>
          <a:p>
            <a:pPr algn="just"/>
            <a:r>
              <a:rPr lang="en-GB" sz="5600" dirty="0"/>
              <a:t> </a:t>
            </a:r>
            <a:endParaRPr lang="en-US" sz="5600" dirty="0"/>
          </a:p>
          <a:p>
            <a:pPr algn="just"/>
            <a:r>
              <a:rPr lang="en-GB" sz="5600" dirty="0"/>
              <a:t>	Article 7: Every person who enters into a conspiracy with a view to the commission of any 	of the offences contemplated in the preceding articles shall be liable to the death 	penalty”.</a:t>
            </a:r>
          </a:p>
          <a:p>
            <a:pPr algn="just"/>
            <a:endParaRPr lang="en-GB" sz="4200" dirty="0"/>
          </a:p>
          <a:p>
            <a:endParaRPr lang="en-US" dirty="0"/>
          </a:p>
        </p:txBody>
      </p:sp>
      <p:sp>
        <p:nvSpPr>
          <p:cNvPr id="5" name="TextBox 4"/>
          <p:cNvSpPr txBox="1"/>
          <p:nvPr/>
        </p:nvSpPr>
        <p:spPr>
          <a:xfrm>
            <a:off x="611560" y="908720"/>
            <a:ext cx="7848872" cy="769441"/>
          </a:xfrm>
          <a:prstGeom prst="rect">
            <a:avLst/>
          </a:prstGeom>
          <a:noFill/>
        </p:spPr>
        <p:txBody>
          <a:bodyPr wrap="square" rtlCol="0">
            <a:spAutoFit/>
          </a:bodyPr>
          <a:lstStyle/>
          <a:p>
            <a:r>
              <a:rPr lang="en-US" sz="2200" i="1" dirty="0">
                <a:solidFill>
                  <a:schemeClr val="accent3">
                    <a:lumMod val="60000"/>
                    <a:lumOff val="40000"/>
                  </a:schemeClr>
                </a:solidFill>
              </a:rPr>
              <a:t>The constituent elements of terrorist acts that the Tribunal must consider</a:t>
            </a:r>
          </a:p>
        </p:txBody>
      </p:sp>
    </p:spTree>
    <p:extLst>
      <p:ext uri="{BB962C8B-B14F-4D97-AF65-F5344CB8AC3E}">
        <p14:creationId xmlns:p14="http://schemas.microsoft.com/office/powerpoint/2010/main" val="98299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204864"/>
            <a:ext cx="7920880" cy="1224136"/>
          </a:xfrm>
        </p:spPr>
        <p:txBody>
          <a:bodyPr>
            <a:normAutofit fontScale="90000"/>
          </a:bodyPr>
          <a:lstStyle/>
          <a:p>
            <a:pPr algn="ctr"/>
            <a:r>
              <a:rPr lang="en-GB" sz="3600" dirty="0">
                <a:solidFill>
                  <a:schemeClr val="accent3">
                    <a:lumMod val="60000"/>
                    <a:lumOff val="40000"/>
                  </a:schemeClr>
                </a:solidFill>
                <a:effectLst>
                  <a:outerShdw blurRad="38100" dist="38100" dir="2700000" algn="tl">
                    <a:srgbClr val="000000">
                      <a:alpha val="43137"/>
                    </a:srgbClr>
                  </a:outerShdw>
                </a:effectLst>
              </a:rPr>
              <a:t>Interpretation by the Appeals Chamber of the elements of terrorism pursuant to the </a:t>
            </a:r>
            <a:r>
              <a:rPr lang="en-GB" sz="3600" i="1" dirty="0">
                <a:solidFill>
                  <a:schemeClr val="accent3">
                    <a:lumMod val="60000"/>
                    <a:lumOff val="40000"/>
                  </a:schemeClr>
                </a:solidFill>
                <a:effectLst>
                  <a:outerShdw blurRad="38100" dist="38100" dir="2700000" algn="tl">
                    <a:srgbClr val="000000">
                      <a:alpha val="43137"/>
                    </a:srgbClr>
                  </a:outerShdw>
                </a:effectLst>
              </a:rPr>
              <a:t>LCC</a:t>
            </a:r>
            <a:br>
              <a:rPr lang="en-US" sz="3600" dirty="0">
                <a:solidFill>
                  <a:schemeClr val="accent3">
                    <a:lumMod val="60000"/>
                    <a:lumOff val="40000"/>
                  </a:schemeClr>
                </a:solidFill>
                <a:effectLst>
                  <a:outerShdw blurRad="38100" dist="38100" dir="2700000" algn="tl">
                    <a:srgbClr val="000000">
                      <a:alpha val="43137"/>
                    </a:srgbClr>
                  </a:outerShdw>
                </a:effectLst>
              </a:rPr>
            </a:br>
            <a:br>
              <a:rPr lang="en-US" dirty="0"/>
            </a:br>
            <a:endParaRPr lang="en-US" dirty="0"/>
          </a:p>
        </p:txBody>
      </p:sp>
      <p:sp>
        <p:nvSpPr>
          <p:cNvPr id="3" name="Subtitle 2"/>
          <p:cNvSpPr>
            <a:spLocks noGrp="1"/>
          </p:cNvSpPr>
          <p:nvPr>
            <p:ph type="subTitle" idx="1"/>
          </p:nvPr>
        </p:nvSpPr>
        <p:spPr>
          <a:xfrm>
            <a:off x="539552" y="2348880"/>
            <a:ext cx="8136904" cy="4176464"/>
          </a:xfrm>
        </p:spPr>
        <p:txBody>
          <a:bodyPr>
            <a:normAutofit/>
          </a:bodyPr>
          <a:lstStyle/>
          <a:p>
            <a:pPr marL="285750" indent="-285750" algn="just">
              <a:buFont typeface="Arial"/>
              <a:buChar char="•"/>
            </a:pPr>
            <a:r>
              <a:rPr lang="en-GB" sz="1800" b="1" u="sng" dirty="0"/>
              <a:t>An act</a:t>
            </a:r>
            <a:r>
              <a:rPr lang="en-GB" sz="1800" i="1" dirty="0"/>
              <a:t>, </a:t>
            </a:r>
            <a:r>
              <a:rPr lang="en-GB" sz="1800" dirty="0"/>
              <a:t>whether constituting an offence under other provisions of the Criminal Code or not;</a:t>
            </a:r>
          </a:p>
          <a:p>
            <a:pPr algn="just"/>
            <a:endParaRPr lang="en-GB" sz="1800" dirty="0"/>
          </a:p>
          <a:p>
            <a:pPr marL="285750" indent="-285750" algn="just">
              <a:buFont typeface="Arial"/>
              <a:buChar char="•"/>
            </a:pPr>
            <a:r>
              <a:rPr lang="en-GB" sz="1800" b="1" u="sng" dirty="0"/>
              <a:t>Special intent </a:t>
            </a:r>
            <a:r>
              <a:rPr lang="en-GB" sz="1800" b="1" dirty="0"/>
              <a:t>"to cause a state of terror”</a:t>
            </a:r>
          </a:p>
          <a:p>
            <a:pPr marL="742950" lvl="1" indent="-285750" algn="just">
              <a:buFontTx/>
              <a:buChar char="-"/>
            </a:pPr>
            <a:r>
              <a:rPr lang="en-GB" sz="1600" dirty="0"/>
              <a:t>Special intent to spread terror will not suffice if the means used are not those required by art. 314</a:t>
            </a:r>
          </a:p>
          <a:p>
            <a:pPr marL="742950" lvl="1" indent="-285750" algn="just">
              <a:buFontTx/>
              <a:buChar char="-"/>
            </a:pPr>
            <a:r>
              <a:rPr lang="en-GB" sz="1600" dirty="0"/>
              <a:t>Special intent= case by case </a:t>
            </a:r>
            <a:r>
              <a:rPr lang="en-GB" sz="1600" dirty="0" err="1"/>
              <a:t>anaylsis</a:t>
            </a:r>
            <a:endParaRPr lang="en-GB" sz="1600" dirty="0"/>
          </a:p>
          <a:p>
            <a:pPr algn="just"/>
            <a:endParaRPr lang="en-GB" sz="1800" dirty="0"/>
          </a:p>
          <a:p>
            <a:pPr marL="285750" indent="-285750" algn="just">
              <a:buFont typeface="Arial"/>
              <a:buChar char="•"/>
            </a:pPr>
            <a:r>
              <a:rPr lang="en-GB" sz="1800" dirty="0"/>
              <a:t>The use of </a:t>
            </a:r>
            <a:r>
              <a:rPr lang="en-GB" sz="1800" b="1" u="sng" dirty="0"/>
              <a:t>means</a:t>
            </a:r>
            <a:r>
              <a:rPr lang="en-GB" sz="1800" dirty="0"/>
              <a:t> liable </a:t>
            </a:r>
            <a:r>
              <a:rPr lang="en-GB" sz="1800" b="1" u="sng" dirty="0"/>
              <a:t>to create a public danger</a:t>
            </a:r>
            <a:r>
              <a:rPr lang="en-GB" sz="1800" dirty="0"/>
              <a:t> </a:t>
            </a:r>
          </a:p>
          <a:p>
            <a:pPr marL="742950" lvl="1" indent="-285750" algn="just">
              <a:buFontTx/>
              <a:buChar char="-"/>
            </a:pPr>
            <a:r>
              <a:rPr lang="en-GB" sz="1600" i="1" dirty="0" err="1"/>
              <a:t>eg</a:t>
            </a:r>
            <a:r>
              <a:rPr lang="en-GB" sz="1600" i="1" dirty="0"/>
              <a:t>. </a:t>
            </a:r>
            <a:r>
              <a:rPr lang="en-GB" sz="1600" dirty="0"/>
              <a:t>explosive devices, inflammable materials, toxic or corrosive products and infectious or microbial agents.</a:t>
            </a:r>
            <a:endParaRPr lang="en-GB" sz="4200" dirty="0"/>
          </a:p>
          <a:p>
            <a:pPr algn="just"/>
            <a:endParaRPr lang="en-US" sz="4200" dirty="0"/>
          </a:p>
          <a:p>
            <a:endParaRPr lang="en-GB" dirty="0"/>
          </a:p>
          <a:p>
            <a:endParaRPr lang="en-US" dirty="0"/>
          </a:p>
        </p:txBody>
      </p:sp>
    </p:spTree>
    <p:extLst>
      <p:ext uri="{BB962C8B-B14F-4D97-AF65-F5344CB8AC3E}">
        <p14:creationId xmlns:p14="http://schemas.microsoft.com/office/powerpoint/2010/main" val="164524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764704"/>
            <a:ext cx="8352928" cy="1108720"/>
          </a:xfrm>
        </p:spPr>
        <p:txBody>
          <a:bodyPr>
            <a:normAutofit/>
          </a:bodyPr>
          <a:lstStyle/>
          <a:p>
            <a:pPr algn="ctr"/>
            <a:r>
              <a:rPr lang="en-US" sz="3200" dirty="0"/>
              <a:t>Recent Terrorist acts in light of STL’s definition</a:t>
            </a:r>
          </a:p>
        </p:txBody>
      </p:sp>
      <p:sp>
        <p:nvSpPr>
          <p:cNvPr id="3" name="Subtitle 2"/>
          <p:cNvSpPr>
            <a:spLocks noGrp="1"/>
          </p:cNvSpPr>
          <p:nvPr>
            <p:ph type="subTitle" idx="1"/>
          </p:nvPr>
        </p:nvSpPr>
        <p:spPr>
          <a:xfrm>
            <a:off x="395536" y="3501008"/>
            <a:ext cx="4608512" cy="2504720"/>
          </a:xfrm>
        </p:spPr>
        <p:txBody>
          <a:bodyPr>
            <a:normAutofit fontScale="92500" lnSpcReduction="10000"/>
          </a:bodyPr>
          <a:lstStyle/>
          <a:p>
            <a:endParaRPr lang="en-US" dirty="0"/>
          </a:p>
          <a:p>
            <a:r>
              <a:rPr lang="en-US" dirty="0"/>
              <a:t>Political intent?</a:t>
            </a:r>
          </a:p>
          <a:p>
            <a:endParaRPr lang="en-US" dirty="0"/>
          </a:p>
          <a:p>
            <a:r>
              <a:rPr lang="en-US" dirty="0"/>
              <a:t>Means: explosives </a:t>
            </a:r>
          </a:p>
          <a:p>
            <a:r>
              <a:rPr lang="en-US" dirty="0"/>
              <a:t>+</a:t>
            </a:r>
          </a:p>
          <a:p>
            <a:r>
              <a:rPr lang="en-US" dirty="0"/>
              <a:t>Shooting</a:t>
            </a:r>
          </a:p>
          <a:p>
            <a:endParaRPr lang="en-US" dirty="0"/>
          </a:p>
        </p:txBody>
      </p:sp>
      <p:sp>
        <p:nvSpPr>
          <p:cNvPr id="4" name="Diagonal Stripe 3"/>
          <p:cNvSpPr/>
          <p:nvPr/>
        </p:nvSpPr>
        <p:spPr>
          <a:xfrm rot="21415546">
            <a:off x="5155685" y="3876104"/>
            <a:ext cx="569511" cy="299450"/>
          </a:xfrm>
          <a:prstGeom prst="diagStri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schemeClr>
              </a:solidFill>
            </a:endParaRPr>
          </a:p>
        </p:txBody>
      </p:sp>
      <p:sp>
        <p:nvSpPr>
          <p:cNvPr id="5" name="Diagonal Stripe 4"/>
          <p:cNvSpPr/>
          <p:nvPr/>
        </p:nvSpPr>
        <p:spPr>
          <a:xfrm rot="21415546">
            <a:off x="5164565" y="4677041"/>
            <a:ext cx="569511" cy="299450"/>
          </a:xfrm>
          <a:prstGeom prst="diagStri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schemeClr>
              </a:solidFill>
            </a:endParaRPr>
          </a:p>
        </p:txBody>
      </p:sp>
      <p:sp>
        <p:nvSpPr>
          <p:cNvPr id="6" name="TextBox 5"/>
          <p:cNvSpPr txBox="1"/>
          <p:nvPr/>
        </p:nvSpPr>
        <p:spPr>
          <a:xfrm>
            <a:off x="5164362" y="5589240"/>
            <a:ext cx="1584176" cy="369332"/>
          </a:xfrm>
          <a:prstGeom prst="rect">
            <a:avLst/>
          </a:prstGeom>
          <a:noFill/>
        </p:spPr>
        <p:txBody>
          <a:bodyPr wrap="square" rtlCol="0">
            <a:spAutoFit/>
          </a:bodyPr>
          <a:lstStyle/>
          <a:p>
            <a:r>
              <a:rPr lang="en-US" dirty="0">
                <a:solidFill>
                  <a:srgbClr val="FF0000"/>
                </a:solidFill>
              </a:rPr>
              <a:t>Case by case</a:t>
            </a:r>
          </a:p>
        </p:txBody>
      </p:sp>
      <p:sp>
        <p:nvSpPr>
          <p:cNvPr id="7" name="TextBox 6"/>
          <p:cNvSpPr txBox="1"/>
          <p:nvPr/>
        </p:nvSpPr>
        <p:spPr>
          <a:xfrm>
            <a:off x="2267744" y="2636912"/>
            <a:ext cx="4824536" cy="738664"/>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November 2015 Paris attacks</a:t>
            </a:r>
          </a:p>
          <a:p>
            <a:endParaRPr lang="en-US" dirty="0"/>
          </a:p>
        </p:txBody>
      </p:sp>
    </p:spTree>
    <p:extLst>
      <p:ext uri="{BB962C8B-B14F-4D97-AF65-F5344CB8AC3E}">
        <p14:creationId xmlns:p14="http://schemas.microsoft.com/office/powerpoint/2010/main" val="98299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1407</TotalTime>
  <Words>595</Words>
  <Application>Microsoft Office PowerPoint</Application>
  <PresentationFormat>On-screen Show (4:3)</PresentationFormat>
  <Paragraphs>101</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Constantia</vt:lpstr>
      <vt:lpstr>Mangal</vt:lpstr>
      <vt:lpstr>Wingdings 2</vt:lpstr>
      <vt:lpstr>Flow</vt:lpstr>
      <vt:lpstr>The Crime of Terrorism at the Special Tribunal for Lebanon</vt:lpstr>
      <vt:lpstr>What is a terrorist act?</vt:lpstr>
      <vt:lpstr>The Crime of Terrorism at the Special Tribunal for Lebanon </vt:lpstr>
      <vt:lpstr>PowerPoint Presentation</vt:lpstr>
      <vt:lpstr>PowerPoint Presentation</vt:lpstr>
      <vt:lpstr>Terrorism  Elements STL v. Customary International Law </vt:lpstr>
      <vt:lpstr>PowerPoint Presentation</vt:lpstr>
      <vt:lpstr>Interpretation by the Appeals Chamber of the elements of terrorism pursuant to the LCC  </vt:lpstr>
      <vt:lpstr>Recent Terrorist acts in light of STL’s definition</vt:lpstr>
      <vt:lpstr>Recent Terrorist acts in light of STL’s definition</vt:lpstr>
      <vt:lpstr>Recent Terrorist acts in light of STL’s definition</vt:lpstr>
      <vt:lpstr>Non-fatal Terrorist Acts</vt:lpstr>
      <vt:lpstr>PowerPoint Presentation</vt:lpstr>
    </vt:vector>
  </TitlesOfParts>
  <Company>Special Tribunal for Lebanon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crime of Terrorism at the Special Tribunal for Lebanon</dc:title>
  <dc:creator>Larissa Barbosa lima de albuquerque</dc:creator>
  <cp:lastModifiedBy>ADC-ICTY</cp:lastModifiedBy>
  <cp:revision>81</cp:revision>
  <dcterms:created xsi:type="dcterms:W3CDTF">2017-11-23T13:01:01Z</dcterms:created>
  <dcterms:modified xsi:type="dcterms:W3CDTF">2017-12-09T07:25:07Z</dcterms:modified>
</cp:coreProperties>
</file>