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3"/>
  </p:notesMasterIdLst>
  <p:sldIdLst>
    <p:sldId id="256" r:id="rId2"/>
    <p:sldId id="296" r:id="rId3"/>
    <p:sldId id="338" r:id="rId4"/>
    <p:sldId id="339" r:id="rId5"/>
    <p:sldId id="335" r:id="rId6"/>
    <p:sldId id="272" r:id="rId7"/>
    <p:sldId id="297" r:id="rId8"/>
    <p:sldId id="342" r:id="rId9"/>
    <p:sldId id="298" r:id="rId10"/>
    <p:sldId id="299" r:id="rId11"/>
    <p:sldId id="261" r:id="rId12"/>
  </p:sldIdLst>
  <p:sldSz cx="12192000" cy="6858000"/>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4" d="100"/>
          <a:sy n="114" d="100"/>
        </p:scale>
        <p:origin x="414" y="114"/>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4700ABE7-1CD5-4E7D-BB30-C913940B3DC9}" type="datetimeFigureOut">
              <a:rPr lang="en-US" smtClean="0"/>
              <a:t>2/16/2019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06B68AC5-3464-453B-AFF8-2CE1D1488625}" type="slidenum">
              <a:rPr lang="en-US" smtClean="0"/>
              <a:t>‹#›</a:t>
            </a:fld>
            <a:endParaRPr lang="en-US"/>
          </a:p>
        </p:txBody>
      </p:sp>
    </p:spTree>
    <p:extLst>
      <p:ext uri="{BB962C8B-B14F-4D97-AF65-F5344CB8AC3E}">
        <p14:creationId xmlns:p14="http://schemas.microsoft.com/office/powerpoint/2010/main" val="333100960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945FE8-A270-40F4-ADF3-07AF14268F0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E9B5E8BF-74AC-4644-94BC-DE3C808F32F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5E2F5911-5079-4367-BC9F-00BB311C4578}"/>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5" name="Footer Placeholder 4">
            <a:extLst>
              <a:ext uri="{FF2B5EF4-FFF2-40B4-BE49-F238E27FC236}">
                <a16:creationId xmlns:a16="http://schemas.microsoft.com/office/drawing/2014/main" id="{A1BF5492-33D0-42C6-A264-AD4E65E5D6D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5A028E3-8953-4F6D-87B4-1AA8C216BECC}"/>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214713641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E029FB0-DB89-4B31-ABC0-7F19EB897894}"/>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727D5E2E-EBF7-4426-98DB-AF337656BD08}"/>
              </a:ext>
            </a:extLst>
          </p:cNvPr>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726F3828-EA12-4C4C-8496-43942E223602}"/>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5" name="Footer Placeholder 4">
            <a:extLst>
              <a:ext uri="{FF2B5EF4-FFF2-40B4-BE49-F238E27FC236}">
                <a16:creationId xmlns:a16="http://schemas.microsoft.com/office/drawing/2014/main" id="{373CC80C-B6AD-49F4-B7D7-30162DE2CEC8}"/>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0C356366-9EE7-4AC8-AB9B-11D6E0D07909}"/>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23195512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864BEF4E-4D9F-4698-BA7C-142ECBF51F81}"/>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2DF1CB68-D218-4897-BE89-09C20DA2DA5A}"/>
              </a:ext>
            </a:extLst>
          </p:cNvPr>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3E96D26-8B63-407B-9DC7-82EAD4E60D46}"/>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5" name="Footer Placeholder 4">
            <a:extLst>
              <a:ext uri="{FF2B5EF4-FFF2-40B4-BE49-F238E27FC236}">
                <a16:creationId xmlns:a16="http://schemas.microsoft.com/office/drawing/2014/main" id="{45FB1BFF-723A-48B3-B85D-D8BF005BBD0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E2D2DA86-55E2-4C2D-BFFE-D5B44A076CAE}"/>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4336068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50B5AAC-4E8F-491F-A4FB-F8626D2E8020}"/>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6248CD0C-1AFE-400B-9505-4D8E21FC5B2A}"/>
              </a:ext>
            </a:extLst>
          </p:cNvPr>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D09E620-D8A6-4F21-8EE5-B900EB167AEC}"/>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5" name="Footer Placeholder 4">
            <a:extLst>
              <a:ext uri="{FF2B5EF4-FFF2-40B4-BE49-F238E27FC236}">
                <a16:creationId xmlns:a16="http://schemas.microsoft.com/office/drawing/2014/main" id="{40872570-F3B8-4626-89B8-A81E0411956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7D8E420-C01A-4513-A25E-2198AD229711}"/>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9955592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B71E7C-E103-4CE6-9512-6CDF0113DDA4}"/>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F9BC052F-3400-4A12-82B1-2804E6C6B64F}"/>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a:extLst>
              <a:ext uri="{FF2B5EF4-FFF2-40B4-BE49-F238E27FC236}">
                <a16:creationId xmlns:a16="http://schemas.microsoft.com/office/drawing/2014/main" id="{8F15979E-5395-4C81-A72D-531D2FAF7F72}"/>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5" name="Footer Placeholder 4">
            <a:extLst>
              <a:ext uri="{FF2B5EF4-FFF2-40B4-BE49-F238E27FC236}">
                <a16:creationId xmlns:a16="http://schemas.microsoft.com/office/drawing/2014/main" id="{72D86317-F8DC-4DBA-8E36-0B0F6E339AA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7AE6373-1FD3-4E93-80BF-87951B61E42B}"/>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166859041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A1AAF94-ABA4-40A6-A908-8EA744AFDFF9}"/>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CA0AFCF9-480E-43B6-8004-35DFD518DCB6}"/>
              </a:ext>
            </a:extLst>
          </p:cNvPr>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1A8ACDF9-037E-4F95-9E48-9F74AFEDFAF7}"/>
              </a:ext>
            </a:extLst>
          </p:cNvPr>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16D63C74-82DD-4A77-AEA2-79FFA7AD4765}"/>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6" name="Footer Placeholder 5">
            <a:extLst>
              <a:ext uri="{FF2B5EF4-FFF2-40B4-BE49-F238E27FC236}">
                <a16:creationId xmlns:a16="http://schemas.microsoft.com/office/drawing/2014/main" id="{7C1C3594-4B4E-44B5-BCB5-9CA2BE902627}"/>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FC6B45B7-CD13-49BB-8076-5A19977F7ED4}"/>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304918884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DD9B3A-F5BF-41D7-97FB-CA532A78775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FB273131-A95A-45CB-B6EE-07E00FD16D8B}"/>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a:extLst>
              <a:ext uri="{FF2B5EF4-FFF2-40B4-BE49-F238E27FC236}">
                <a16:creationId xmlns:a16="http://schemas.microsoft.com/office/drawing/2014/main" id="{DAC8AFA7-00B5-48A0-898B-401352C18144}"/>
              </a:ext>
            </a:extLst>
          </p:cNvPr>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61DFB2DC-B9D7-4151-ABF0-55BF584BC2B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a:extLst>
              <a:ext uri="{FF2B5EF4-FFF2-40B4-BE49-F238E27FC236}">
                <a16:creationId xmlns:a16="http://schemas.microsoft.com/office/drawing/2014/main" id="{9269D710-78D4-44AB-A3ED-0BC06E8B3EFE}"/>
              </a:ext>
            </a:extLst>
          </p:cNvPr>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E9FB057E-6251-40F2-8C66-87A0FE70C031}"/>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8" name="Footer Placeholder 7">
            <a:extLst>
              <a:ext uri="{FF2B5EF4-FFF2-40B4-BE49-F238E27FC236}">
                <a16:creationId xmlns:a16="http://schemas.microsoft.com/office/drawing/2014/main" id="{A44834BD-55C7-4193-88D3-FCED7836E355}"/>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7BF3521A-9177-48B0-88E5-25FFD424FA5E}"/>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346972495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D1419AC-6E47-48E8-B13A-CFEDF54CF56B}"/>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AE688C96-4325-4B66-A625-A21710D430C7}"/>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4" name="Footer Placeholder 3">
            <a:extLst>
              <a:ext uri="{FF2B5EF4-FFF2-40B4-BE49-F238E27FC236}">
                <a16:creationId xmlns:a16="http://schemas.microsoft.com/office/drawing/2014/main" id="{958B9019-7F11-4D47-996B-02CE5B2A62FA}"/>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48585FB8-987D-4D9C-ACE6-0AB98C19156A}"/>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237790314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5356F254-6989-448F-9A97-E05E61E39EAE}"/>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3" name="Footer Placeholder 2">
            <a:extLst>
              <a:ext uri="{FF2B5EF4-FFF2-40B4-BE49-F238E27FC236}">
                <a16:creationId xmlns:a16="http://schemas.microsoft.com/office/drawing/2014/main" id="{D721D00A-EBD3-4787-BA02-1A37AA17FEB9}"/>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3415B1FF-1A24-4AEA-A79B-93C014D5DE16}"/>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126854477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B84E2B5-E04D-4D81-9DC2-52D0CEB7655B}"/>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F676D6D2-720A-4C11-9F48-A90C557501E1}"/>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8B42A15B-C43D-4D97-B946-C1B9B2D7027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B113ECE6-AC3D-440F-8221-4766463B6B96}"/>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6" name="Footer Placeholder 5">
            <a:extLst>
              <a:ext uri="{FF2B5EF4-FFF2-40B4-BE49-F238E27FC236}">
                <a16:creationId xmlns:a16="http://schemas.microsoft.com/office/drawing/2014/main" id="{5E9DD231-703E-455E-9591-7468994A69B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24F4AEBB-9530-4956-B376-4DAF017CD3B6}"/>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33982598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4CB4C5-2EC7-4C48-A694-4549C28C828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CABCF95A-D56F-4A57-9202-81C07036E6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ACAEFA67-7466-43AC-8097-769D3FD269F1}"/>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a:extLst>
              <a:ext uri="{FF2B5EF4-FFF2-40B4-BE49-F238E27FC236}">
                <a16:creationId xmlns:a16="http://schemas.microsoft.com/office/drawing/2014/main" id="{FE09AD91-A659-42C5-87E0-8A5C4AB71183}"/>
              </a:ext>
            </a:extLst>
          </p:cNvPr>
          <p:cNvSpPr>
            <a:spLocks noGrp="1"/>
          </p:cNvSpPr>
          <p:nvPr>
            <p:ph type="dt" sz="half" idx="10"/>
          </p:nvPr>
        </p:nvSpPr>
        <p:spPr/>
        <p:txBody>
          <a:bodyPr/>
          <a:lstStyle/>
          <a:p>
            <a:fld id="{A925107F-1721-45ED-89BB-EFB2B55F3399}" type="datetimeFigureOut">
              <a:rPr lang="en-US" smtClean="0"/>
              <a:t>2/16/2019</a:t>
            </a:fld>
            <a:endParaRPr lang="en-US"/>
          </a:p>
        </p:txBody>
      </p:sp>
      <p:sp>
        <p:nvSpPr>
          <p:cNvPr id="6" name="Footer Placeholder 5">
            <a:extLst>
              <a:ext uri="{FF2B5EF4-FFF2-40B4-BE49-F238E27FC236}">
                <a16:creationId xmlns:a16="http://schemas.microsoft.com/office/drawing/2014/main" id="{FCD8A7C6-CF9B-4DBC-A193-7AC9C2F4C125}"/>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239238F-2385-4732-9BE9-6E060369C149}"/>
              </a:ext>
            </a:extLst>
          </p:cNvPr>
          <p:cNvSpPr>
            <a:spLocks noGrp="1"/>
          </p:cNvSpPr>
          <p:nvPr>
            <p:ph type="sldNum" sz="quarter" idx="12"/>
          </p:nvPr>
        </p:nvSpPr>
        <p:spPr/>
        <p:txBody>
          <a:bodyPr/>
          <a:lstStyle/>
          <a:p>
            <a:fld id="{D3B2582C-5981-4E95-B441-FE9469B0F84A}" type="slidenum">
              <a:rPr lang="en-US" smtClean="0"/>
              <a:t>‹#›</a:t>
            </a:fld>
            <a:endParaRPr lang="en-US"/>
          </a:p>
        </p:txBody>
      </p:sp>
    </p:spTree>
    <p:extLst>
      <p:ext uri="{BB962C8B-B14F-4D97-AF65-F5344CB8AC3E}">
        <p14:creationId xmlns:p14="http://schemas.microsoft.com/office/powerpoint/2010/main" val="34057298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90BE5DC-5943-4E37-BECD-B1398529487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7422F51F-F6B2-44B4-8D77-92649AF5415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5071A452-025B-4D05-B016-C0C266282FCA}"/>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925107F-1721-45ED-89BB-EFB2B55F3399}" type="datetimeFigureOut">
              <a:rPr lang="en-US" smtClean="0"/>
              <a:t>2/16/2019</a:t>
            </a:fld>
            <a:endParaRPr lang="en-US"/>
          </a:p>
        </p:txBody>
      </p:sp>
      <p:sp>
        <p:nvSpPr>
          <p:cNvPr id="5" name="Footer Placeholder 4">
            <a:extLst>
              <a:ext uri="{FF2B5EF4-FFF2-40B4-BE49-F238E27FC236}">
                <a16:creationId xmlns:a16="http://schemas.microsoft.com/office/drawing/2014/main" id="{5CD2CBEE-2686-4DE7-A9A5-513C2B9CD5A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AD39E68B-8096-4966-9DC9-5ED70E7159C4}"/>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3B2582C-5981-4E95-B441-FE9469B0F84A}" type="slidenum">
              <a:rPr lang="en-US" smtClean="0"/>
              <a:t>‹#›</a:t>
            </a:fld>
            <a:endParaRPr lang="en-US"/>
          </a:p>
        </p:txBody>
      </p:sp>
    </p:spTree>
    <p:extLst>
      <p:ext uri="{BB962C8B-B14F-4D97-AF65-F5344CB8AC3E}">
        <p14:creationId xmlns:p14="http://schemas.microsoft.com/office/powerpoint/2010/main" val="3643833049"/>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hyperlink" Target="https://twitter.com/HelenDuffy_HRP" TargetMode="Externa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9.xml"/></Relationships>
</file>

<file path=ppt/slides/_rels/slide6.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hyperlink" Target="http://filipspagnoli.files.wordpress.com/2009/08/extraordinary-renditions-map.jpg" TargetMode="Externa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Layout" Target="../slideLayouts/slideLayout2.xml"/><Relationship Id="rId6" Type="http://schemas.openxmlformats.org/officeDocument/2006/relationships/image" Target="../media/image7.jpeg"/><Relationship Id="rId5" Type="http://schemas.openxmlformats.org/officeDocument/2006/relationships/image" Target="../media/image6.gif"/><Relationship Id="rId4" Type="http://schemas.openxmlformats.org/officeDocument/2006/relationships/image" Target="../media/image1.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5EF105-7B2A-4CCD-A998-5C5D1D366F08}"/>
              </a:ext>
            </a:extLst>
          </p:cNvPr>
          <p:cNvSpPr>
            <a:spLocks noGrp="1"/>
          </p:cNvSpPr>
          <p:nvPr>
            <p:ph type="ctrTitle"/>
          </p:nvPr>
        </p:nvSpPr>
        <p:spPr/>
        <p:txBody>
          <a:bodyPr>
            <a:normAutofit/>
          </a:bodyPr>
          <a:lstStyle/>
          <a:p>
            <a:r>
              <a:rPr lang="en-US" dirty="0"/>
              <a:t>Extraordinary rendition:</a:t>
            </a:r>
            <a:br>
              <a:rPr lang="en-US" dirty="0"/>
            </a:br>
            <a:r>
              <a:rPr lang="en-US" sz="4000" dirty="0"/>
              <a:t>Abu </a:t>
            </a:r>
            <a:r>
              <a:rPr lang="en-US" sz="4000" dirty="0" err="1"/>
              <a:t>Zubaydah</a:t>
            </a:r>
            <a:r>
              <a:rPr lang="en-US" sz="4000" dirty="0"/>
              <a:t> litigation before the ECtHR</a:t>
            </a:r>
          </a:p>
        </p:txBody>
      </p:sp>
      <p:sp>
        <p:nvSpPr>
          <p:cNvPr id="3" name="Subtitle 2">
            <a:extLst>
              <a:ext uri="{FF2B5EF4-FFF2-40B4-BE49-F238E27FC236}">
                <a16:creationId xmlns:a16="http://schemas.microsoft.com/office/drawing/2014/main" id="{7AB941B1-93FB-4908-B7DC-EB4666BD9C37}"/>
              </a:ext>
            </a:extLst>
          </p:cNvPr>
          <p:cNvSpPr>
            <a:spLocks noGrp="1"/>
          </p:cNvSpPr>
          <p:nvPr>
            <p:ph type="subTitle" idx="1"/>
          </p:nvPr>
        </p:nvSpPr>
        <p:spPr>
          <a:xfrm>
            <a:off x="956345" y="4043494"/>
            <a:ext cx="10326848" cy="1761688"/>
          </a:xfrm>
        </p:spPr>
        <p:txBody>
          <a:bodyPr>
            <a:normAutofit/>
          </a:bodyPr>
          <a:lstStyle/>
          <a:p>
            <a:r>
              <a:rPr lang="en-US" dirty="0"/>
              <a:t>Helen Duffy</a:t>
            </a:r>
          </a:p>
          <a:p>
            <a:r>
              <a:rPr lang="en-US" dirty="0"/>
              <a:t>Human Rights </a:t>
            </a:r>
            <a:r>
              <a:rPr lang="en-US" i="1" dirty="0"/>
              <a:t>in</a:t>
            </a:r>
            <a:r>
              <a:rPr lang="en-US" dirty="0"/>
              <a:t> Practice</a:t>
            </a:r>
          </a:p>
          <a:p>
            <a:r>
              <a:rPr lang="en-US" sz="1800" dirty="0">
                <a:hlinkClick r:id="rId2"/>
              </a:rPr>
              <a:t>www.rightsinpractice.org; @</a:t>
            </a:r>
            <a:r>
              <a:rPr lang="en-US" sz="1800" u="sng" dirty="0" err="1">
                <a:hlinkClick r:id="rId2"/>
              </a:rPr>
              <a:t>HelenDuffy_HRP</a:t>
            </a:r>
            <a:endParaRPr lang="en-US" sz="1800" dirty="0"/>
          </a:p>
        </p:txBody>
      </p:sp>
    </p:spTree>
    <p:extLst>
      <p:ext uri="{BB962C8B-B14F-4D97-AF65-F5344CB8AC3E}">
        <p14:creationId xmlns:p14="http://schemas.microsoft.com/office/powerpoint/2010/main" val="278048124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3207449-E9EC-448A-9E1A-05A96BB37418}"/>
              </a:ext>
            </a:extLst>
          </p:cNvPr>
          <p:cNvSpPr>
            <a:spLocks noGrp="1"/>
          </p:cNvSpPr>
          <p:nvPr>
            <p:ph type="title"/>
          </p:nvPr>
        </p:nvSpPr>
        <p:spPr/>
        <p:txBody>
          <a:bodyPr/>
          <a:lstStyle/>
          <a:p>
            <a:r>
              <a:rPr lang="en-US" dirty="0"/>
              <a:t>Reparation and damages: innovation </a:t>
            </a:r>
          </a:p>
        </p:txBody>
      </p:sp>
      <p:sp>
        <p:nvSpPr>
          <p:cNvPr id="3" name="Content Placeholder 2">
            <a:extLst>
              <a:ext uri="{FF2B5EF4-FFF2-40B4-BE49-F238E27FC236}">
                <a16:creationId xmlns:a16="http://schemas.microsoft.com/office/drawing/2014/main" id="{FEF3E0A2-FD1F-4DD9-BD5E-6EA586A19092}"/>
              </a:ext>
            </a:extLst>
          </p:cNvPr>
          <p:cNvSpPr>
            <a:spLocks noGrp="1"/>
          </p:cNvSpPr>
          <p:nvPr>
            <p:ph idx="1"/>
          </p:nvPr>
        </p:nvSpPr>
        <p:spPr>
          <a:xfrm>
            <a:off x="838200" y="1542473"/>
            <a:ext cx="10515600" cy="4634490"/>
          </a:xfrm>
        </p:spPr>
        <p:txBody>
          <a:bodyPr>
            <a:normAutofit fontScale="85000" lnSpcReduction="20000"/>
          </a:bodyPr>
          <a:lstStyle/>
          <a:p>
            <a:r>
              <a:rPr lang="en-US" dirty="0"/>
              <a:t>The conservative ECtHR approach and push for appropriate reparations</a:t>
            </a:r>
          </a:p>
          <a:p>
            <a:r>
              <a:rPr lang="en-US" dirty="0"/>
              <a:t>Decision:</a:t>
            </a:r>
          </a:p>
          <a:p>
            <a:pPr lvl="1"/>
            <a:r>
              <a:rPr lang="en-US" dirty="0"/>
              <a:t>Damages award</a:t>
            </a:r>
          </a:p>
          <a:p>
            <a:pPr lvl="1"/>
            <a:r>
              <a:rPr lang="en-US" dirty="0"/>
              <a:t>Representations to the US</a:t>
            </a:r>
          </a:p>
          <a:p>
            <a:pPr lvl="2"/>
            <a:r>
              <a:rPr lang="en-US" dirty="0"/>
              <a:t>“</a:t>
            </a:r>
            <a:r>
              <a:rPr lang="en-US" i="1" dirty="0"/>
              <a:t>by enabling the transfer of the applicant to another CIA detention site, the Lithuanian authorities exposed him to a foreseeable risk of continued secret, incommunicado and otherwise arbitrary detention, liable, in his case, to continue for the rest of his life, in breach of Article 5 […] as well as to further ill-treatment and conditions of detention, in breach of Article 3 […]in the opinion of the Court, the treaty obligation of Lithuania under Article 46 of the Convention to take the necessary individual measures to redress as far as possible the violation found by the Court, require that the Lithuanian authorities attempt </a:t>
            </a:r>
            <a:r>
              <a:rPr lang="en-US" b="1" i="1" dirty="0"/>
              <a:t>to make further representations to the US authorities with a view to removing or, at the very least seeking to limit, as far as possible, the effects of the Convention violations</a:t>
            </a:r>
            <a:r>
              <a:rPr lang="en-US" i="1" dirty="0"/>
              <a:t> suffered by the applicant” (</a:t>
            </a:r>
            <a:r>
              <a:rPr lang="en-US" dirty="0"/>
              <a:t>para </a:t>
            </a:r>
            <a:r>
              <a:rPr lang="en-US" i="1" dirty="0"/>
              <a:t>681)</a:t>
            </a:r>
            <a:r>
              <a:rPr lang="en-US" dirty="0"/>
              <a:t>.</a:t>
            </a:r>
          </a:p>
          <a:p>
            <a:pPr lvl="1"/>
            <a:r>
              <a:rPr lang="en-US" dirty="0"/>
              <a:t>Investigation and Accountability</a:t>
            </a:r>
          </a:p>
          <a:p>
            <a:pPr lvl="2"/>
            <a:r>
              <a:rPr lang="en-US" dirty="0"/>
              <a:t>“</a:t>
            </a:r>
            <a:r>
              <a:rPr lang="en-US" i="1" dirty="0"/>
              <a:t>an ongoing failure to provide the requisite investigation </a:t>
            </a:r>
            <a:r>
              <a:rPr lang="en-US" b="1" i="1" dirty="0"/>
              <a:t>will be regarded as a continuing violation</a:t>
            </a:r>
            <a:r>
              <a:rPr lang="en-US" i="1" dirty="0"/>
              <a:t>”</a:t>
            </a:r>
            <a:r>
              <a:rPr lang="en-US" dirty="0"/>
              <a:t>(para</a:t>
            </a:r>
            <a:r>
              <a:rPr lang="en-US" i="1" dirty="0"/>
              <a:t> </a:t>
            </a:r>
            <a:r>
              <a:rPr lang="en-US" dirty="0"/>
              <a:t>682</a:t>
            </a:r>
            <a:r>
              <a:rPr lang="en-US" i="1" dirty="0"/>
              <a:t>).</a:t>
            </a:r>
            <a:r>
              <a:rPr lang="en-US" dirty="0"/>
              <a:t> </a:t>
            </a:r>
          </a:p>
          <a:p>
            <a:pPr lvl="1"/>
            <a:endParaRPr lang="en-US" dirty="0"/>
          </a:p>
          <a:p>
            <a:pPr marL="457200" lvl="1" indent="0">
              <a:buNone/>
            </a:pPr>
            <a:endParaRPr lang="en-US" dirty="0"/>
          </a:p>
          <a:p>
            <a:r>
              <a:rPr lang="en-US" dirty="0"/>
              <a:t>Now to Implementation…?</a:t>
            </a:r>
          </a:p>
          <a:p>
            <a:pPr lvl="1"/>
            <a:endParaRPr lang="en-US" dirty="0"/>
          </a:p>
        </p:txBody>
      </p:sp>
    </p:spTree>
    <p:extLst>
      <p:ext uri="{BB962C8B-B14F-4D97-AF65-F5344CB8AC3E}">
        <p14:creationId xmlns:p14="http://schemas.microsoft.com/office/powerpoint/2010/main" val="32416544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7563" y="274638"/>
            <a:ext cx="9573237" cy="1110817"/>
          </a:xfrm>
        </p:spPr>
        <p:txBody>
          <a:bodyPr>
            <a:normAutofit fontScale="90000"/>
          </a:bodyPr>
          <a:lstStyle/>
          <a:p>
            <a:r>
              <a:rPr lang="en-US" dirty="0"/>
              <a:t>Reflections on Implications and Limitations? </a:t>
            </a:r>
          </a:p>
        </p:txBody>
      </p:sp>
      <p:sp>
        <p:nvSpPr>
          <p:cNvPr id="3" name="Content Placeholder 2"/>
          <p:cNvSpPr>
            <a:spLocks noGrp="1"/>
          </p:cNvSpPr>
          <p:nvPr>
            <p:ph idx="1"/>
          </p:nvPr>
        </p:nvSpPr>
        <p:spPr>
          <a:xfrm>
            <a:off x="453006" y="1542473"/>
            <a:ext cx="9757794" cy="4583691"/>
          </a:xfrm>
        </p:spPr>
        <p:txBody>
          <a:bodyPr>
            <a:normAutofit/>
          </a:bodyPr>
          <a:lstStyle/>
          <a:p>
            <a:r>
              <a:rPr lang="en-US" dirty="0"/>
              <a:t>For Truth, Accountability and Reparation?</a:t>
            </a:r>
          </a:p>
          <a:p>
            <a:pPr lvl="1"/>
            <a:r>
              <a:rPr lang="en-US" dirty="0"/>
              <a:t>Practice to date?</a:t>
            </a:r>
          </a:p>
          <a:p>
            <a:pPr lvl="2"/>
            <a:r>
              <a:rPr lang="en-US" dirty="0"/>
              <a:t>Impunity rules</a:t>
            </a:r>
          </a:p>
          <a:p>
            <a:pPr lvl="2"/>
            <a:r>
              <a:rPr lang="en-US" dirty="0"/>
              <a:t>Unprincipled approaches to Reparations</a:t>
            </a:r>
          </a:p>
          <a:p>
            <a:r>
              <a:rPr lang="en-US" dirty="0"/>
              <a:t>For Historical Record &amp; Reckoning? Longer-term rule of law implications? Non repetition? </a:t>
            </a:r>
          </a:p>
          <a:p>
            <a:r>
              <a:rPr lang="en-US" dirty="0"/>
              <a:t>For Abu Zubaydah?</a:t>
            </a:r>
          </a:p>
          <a:p>
            <a:pPr lvl="1"/>
            <a:endParaRPr lang="en-US" dirty="0"/>
          </a:p>
          <a:p>
            <a:pPr lvl="1"/>
            <a:r>
              <a:rPr lang="en-US" dirty="0"/>
              <a:t>Small piece bigger puzzle</a:t>
            </a:r>
          </a:p>
          <a:p>
            <a:endParaRPr lang="en-US" dirty="0"/>
          </a:p>
        </p:txBody>
      </p:sp>
    </p:spTree>
    <p:extLst>
      <p:ext uri="{BB962C8B-B14F-4D97-AF65-F5344CB8AC3E}">
        <p14:creationId xmlns:p14="http://schemas.microsoft.com/office/powerpoint/2010/main" val="20079055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barn(inVertical)">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barn(inVertical)">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barn(inVertical)">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barn(inVertical)">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barn(inVertical)">
                                      <p:cBhvr>
                                        <p:cTn id="27" dur="500"/>
                                        <p:tgtEl>
                                          <p:spTgt spid="3">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6" presetClass="entr" presetSubtype="21" fill="hold" grpId="0" nodeType="clickEffect">
                                  <p:stCondLst>
                                    <p:cond delay="0"/>
                                  </p:stCondLst>
                                  <p:childTnLst>
                                    <p:set>
                                      <p:cBhvr>
                                        <p:cTn id="31" dur="1" fill="hold">
                                          <p:stCondLst>
                                            <p:cond delay="0"/>
                                          </p:stCondLst>
                                        </p:cTn>
                                        <p:tgtEl>
                                          <p:spTgt spid="3">
                                            <p:txEl>
                                              <p:pRg st="5" end="5"/>
                                            </p:txEl>
                                          </p:spTgt>
                                        </p:tgtEl>
                                        <p:attrNameLst>
                                          <p:attrName>style.visibility</p:attrName>
                                        </p:attrNameLst>
                                      </p:cBhvr>
                                      <p:to>
                                        <p:strVal val="visible"/>
                                      </p:to>
                                    </p:set>
                                    <p:animEffect transition="in" filter="barn(inVertical)">
                                      <p:cBhvr>
                                        <p:cTn id="32" dur="500"/>
                                        <p:tgtEl>
                                          <p:spTgt spid="3">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6" presetClass="entr" presetSubtype="21" fill="hold" grpId="0" nodeType="clickEffect">
                                  <p:stCondLst>
                                    <p:cond delay="0"/>
                                  </p:stCondLst>
                                  <p:childTnLst>
                                    <p:set>
                                      <p:cBhvr>
                                        <p:cTn id="36" dur="1" fill="hold">
                                          <p:stCondLst>
                                            <p:cond delay="0"/>
                                          </p:stCondLst>
                                        </p:cTn>
                                        <p:tgtEl>
                                          <p:spTgt spid="3">
                                            <p:txEl>
                                              <p:pRg st="7" end="7"/>
                                            </p:txEl>
                                          </p:spTgt>
                                        </p:tgtEl>
                                        <p:attrNameLst>
                                          <p:attrName>style.visibility</p:attrName>
                                        </p:attrNameLst>
                                      </p:cBhvr>
                                      <p:to>
                                        <p:strVal val="visible"/>
                                      </p:to>
                                    </p:set>
                                    <p:animEffect transition="in" filter="barn(inVertical)">
                                      <p:cBhvr>
                                        <p:cTn id="37"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981200" y="533400"/>
            <a:ext cx="8229600" cy="1524000"/>
          </a:xfrm>
        </p:spPr>
        <p:txBody>
          <a:bodyPr>
            <a:normAutofit fontScale="90000"/>
          </a:bodyPr>
          <a:lstStyle/>
          <a:p>
            <a:br>
              <a:rPr lang="en-US" dirty="0"/>
            </a:br>
            <a:br>
              <a:rPr lang="en-US" dirty="0"/>
            </a:br>
            <a:r>
              <a:rPr lang="en-US" dirty="0">
                <a:latin typeface="Times New Roman" panose="02020603050405020304" pitchFamily="18" charset="0"/>
                <a:cs typeface="Times New Roman" panose="02020603050405020304" pitchFamily="18" charset="0"/>
              </a:rPr>
              <a:t>Abu Zubaydah:</a:t>
            </a:r>
            <a:br>
              <a:rPr lang="en-US" dirty="0">
                <a:latin typeface="Times New Roman" panose="02020603050405020304" pitchFamily="18" charset="0"/>
                <a:cs typeface="Times New Roman" panose="02020603050405020304" pitchFamily="18" charset="0"/>
              </a:rPr>
            </a:br>
            <a:br>
              <a:rPr lang="en-US"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“the A-Z of where we went wrong.” </a:t>
            </a:r>
            <a:br>
              <a:rPr lang="en-US" dirty="0"/>
            </a:br>
            <a:br>
              <a:rPr lang="en-US" dirty="0"/>
            </a:br>
            <a:endParaRPr lang="en-US" i="1" dirty="0"/>
          </a:p>
        </p:txBody>
      </p:sp>
      <p:pic>
        <p:nvPicPr>
          <p:cNvPr id="5" name="Content Placeholder 4"/>
          <p:cNvPicPr>
            <a:picLocks noGrp="1" noChangeAspect="1"/>
          </p:cNvPicPr>
          <p:nvPr>
            <p:ph idx="1"/>
          </p:nvPr>
        </p:nvPicPr>
        <p:blipFill>
          <a:blip r:embed="rId2"/>
          <a:stretch>
            <a:fillRect/>
          </a:stretch>
        </p:blipFill>
        <p:spPr>
          <a:xfrm>
            <a:off x="3320474" y="2282569"/>
            <a:ext cx="5347485" cy="2610396"/>
          </a:xfrm>
          <a:prstGeom prst="rect">
            <a:avLst/>
          </a:prstGeom>
        </p:spPr>
      </p:pic>
    </p:spTree>
    <p:extLst>
      <p:ext uri="{BB962C8B-B14F-4D97-AF65-F5344CB8AC3E}">
        <p14:creationId xmlns:p14="http://schemas.microsoft.com/office/powerpoint/2010/main" val="165316208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D0E92BA-3BD4-445F-9772-B6CE0A9F7945}"/>
              </a:ext>
            </a:extLst>
          </p:cNvPr>
          <p:cNvSpPr>
            <a:spLocks noGrp="1"/>
          </p:cNvSpPr>
          <p:nvPr>
            <p:ph type="title"/>
          </p:nvPr>
        </p:nvSpPr>
        <p:spPr/>
        <p:txBody>
          <a:bodyPr/>
          <a:lstStyle/>
          <a:p>
            <a:r>
              <a:rPr lang="en-US" dirty="0"/>
              <a:t>Overview</a:t>
            </a:r>
          </a:p>
        </p:txBody>
      </p:sp>
      <p:sp>
        <p:nvSpPr>
          <p:cNvPr id="3" name="Content Placeholder 2">
            <a:extLst>
              <a:ext uri="{FF2B5EF4-FFF2-40B4-BE49-F238E27FC236}">
                <a16:creationId xmlns:a16="http://schemas.microsoft.com/office/drawing/2014/main" id="{46D82E67-9D23-4870-9325-4D1330ED88AD}"/>
              </a:ext>
            </a:extLst>
          </p:cNvPr>
          <p:cNvSpPr>
            <a:spLocks noGrp="1"/>
          </p:cNvSpPr>
          <p:nvPr>
            <p:ph idx="1"/>
          </p:nvPr>
        </p:nvSpPr>
        <p:spPr>
          <a:xfrm>
            <a:off x="838200" y="1590261"/>
            <a:ext cx="10515600" cy="4586702"/>
          </a:xfrm>
        </p:spPr>
        <p:txBody>
          <a:bodyPr>
            <a:normAutofit fontScale="92500"/>
          </a:bodyPr>
          <a:lstStyle/>
          <a:p>
            <a:r>
              <a:rPr lang="en-US" dirty="0"/>
              <a:t>Key characteristics of the rendition </a:t>
            </a:r>
            <a:r>
              <a:rPr lang="en-US" dirty="0" err="1"/>
              <a:t>programme</a:t>
            </a:r>
            <a:r>
              <a:rPr lang="en-US" dirty="0"/>
              <a:t> &amp; Abu </a:t>
            </a:r>
            <a:r>
              <a:rPr lang="en-US" dirty="0" err="1"/>
              <a:t>Zubaydah’s</a:t>
            </a:r>
            <a:r>
              <a:rPr lang="en-US" dirty="0"/>
              <a:t> situation</a:t>
            </a:r>
          </a:p>
          <a:p>
            <a:endParaRPr lang="en-US" dirty="0"/>
          </a:p>
          <a:p>
            <a:r>
              <a:rPr lang="en-US" dirty="0"/>
              <a:t>Which legal questions arise regarding </a:t>
            </a:r>
            <a:r>
              <a:rPr lang="en-US" b="1" i="1" dirty="0"/>
              <a:t>applicability</a:t>
            </a:r>
            <a:r>
              <a:rPr lang="en-US" dirty="0"/>
              <a:t>, which </a:t>
            </a:r>
            <a:r>
              <a:rPr lang="en-US" b="1" i="1" dirty="0"/>
              <a:t>rights and obligations</a:t>
            </a:r>
            <a:r>
              <a:rPr lang="en-US" dirty="0"/>
              <a:t> are infringed , where does </a:t>
            </a:r>
            <a:r>
              <a:rPr lang="en-US" b="1" i="1" dirty="0"/>
              <a:t>responsibility</a:t>
            </a:r>
            <a:r>
              <a:rPr lang="en-US" dirty="0"/>
              <a:t> lie and why?</a:t>
            </a:r>
          </a:p>
          <a:p>
            <a:endParaRPr lang="en-US" dirty="0"/>
          </a:p>
          <a:p>
            <a:r>
              <a:rPr lang="en-US" dirty="0"/>
              <a:t>Responding to ERP: methods and processes </a:t>
            </a:r>
            <a:r>
              <a:rPr lang="en-US"/>
              <a:t>of international law</a:t>
            </a:r>
            <a:endParaRPr lang="en-US" dirty="0"/>
          </a:p>
          <a:p>
            <a:r>
              <a:rPr lang="en-US" dirty="0"/>
              <a:t>Focus on the ECtHR:</a:t>
            </a:r>
          </a:p>
          <a:p>
            <a:pPr lvl="1"/>
            <a:r>
              <a:rPr lang="en-US" dirty="0"/>
              <a:t>Preparation and Process; Judgment and Reparation</a:t>
            </a:r>
          </a:p>
          <a:p>
            <a:endParaRPr lang="en-US" dirty="0"/>
          </a:p>
          <a:p>
            <a:r>
              <a:rPr lang="en-US" dirty="0"/>
              <a:t>Reflect on Significance of the </a:t>
            </a:r>
            <a:r>
              <a:rPr lang="en-US" dirty="0" err="1"/>
              <a:t>programme</a:t>
            </a:r>
            <a:r>
              <a:rPr lang="en-US" dirty="0"/>
              <a:t> and responses, and limitations</a:t>
            </a:r>
          </a:p>
        </p:txBody>
      </p:sp>
    </p:spTree>
    <p:extLst>
      <p:ext uri="{BB962C8B-B14F-4D97-AF65-F5344CB8AC3E}">
        <p14:creationId xmlns:p14="http://schemas.microsoft.com/office/powerpoint/2010/main" val="14211693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F21B3D2-1427-4592-8913-ECCAB78B0BB9}"/>
              </a:ext>
            </a:extLst>
          </p:cNvPr>
          <p:cNvSpPr>
            <a:spLocks noGrp="1"/>
          </p:cNvSpPr>
          <p:nvPr>
            <p:ph type="title"/>
          </p:nvPr>
        </p:nvSpPr>
        <p:spPr/>
        <p:txBody>
          <a:bodyPr/>
          <a:lstStyle/>
          <a:p>
            <a:r>
              <a:rPr lang="en-US" dirty="0"/>
              <a:t>6 characteristics of the ERP</a:t>
            </a:r>
            <a:br>
              <a:rPr lang="en-US" dirty="0"/>
            </a:br>
            <a:endParaRPr lang="en-US" dirty="0"/>
          </a:p>
        </p:txBody>
      </p:sp>
      <p:sp>
        <p:nvSpPr>
          <p:cNvPr id="3" name="Content Placeholder 2">
            <a:extLst>
              <a:ext uri="{FF2B5EF4-FFF2-40B4-BE49-F238E27FC236}">
                <a16:creationId xmlns:a16="http://schemas.microsoft.com/office/drawing/2014/main" id="{D40A4DE8-0151-4146-B799-08A0E2D98B48}"/>
              </a:ext>
            </a:extLst>
          </p:cNvPr>
          <p:cNvSpPr>
            <a:spLocks noGrp="1"/>
          </p:cNvSpPr>
          <p:nvPr>
            <p:ph idx="1"/>
          </p:nvPr>
        </p:nvSpPr>
        <p:spPr>
          <a:xfrm>
            <a:off x="187172" y="1174376"/>
            <a:ext cx="11085945" cy="4939834"/>
          </a:xfrm>
        </p:spPr>
        <p:txBody>
          <a:bodyPr>
            <a:normAutofit fontScale="40000" lnSpcReduction="20000"/>
          </a:bodyPr>
          <a:lstStyle/>
          <a:p>
            <a:pPr lvl="1"/>
            <a:r>
              <a:rPr lang="en-US" sz="4000" b="1" dirty="0"/>
              <a:t>High Level </a:t>
            </a:r>
            <a:r>
              <a:rPr lang="en-US" sz="4000" b="1" dirty="0" err="1"/>
              <a:t>Authorisation</a:t>
            </a:r>
            <a:r>
              <a:rPr lang="en-US" sz="4000" b="1" dirty="0"/>
              <a:t> of secret detention for unfettered intelligence gathering</a:t>
            </a:r>
          </a:p>
          <a:p>
            <a:pPr lvl="1"/>
            <a:endParaRPr lang="en-US" sz="2900" dirty="0"/>
          </a:p>
          <a:p>
            <a:pPr lvl="2"/>
            <a:r>
              <a:rPr lang="en-US" sz="4000" dirty="0"/>
              <a:t>Bush Presidential Memorandum 17 September 2001</a:t>
            </a:r>
          </a:p>
          <a:p>
            <a:pPr lvl="2"/>
            <a:r>
              <a:rPr lang="en-US" sz="4000" dirty="0"/>
              <a:t>Dick Cheney, 16 September 2001:</a:t>
            </a:r>
          </a:p>
          <a:p>
            <a:pPr lvl="3"/>
            <a:r>
              <a:rPr lang="en-US" sz="4000" i="1" dirty="0"/>
              <a:t>We also have to work, though, sort of the dark side, if you will. … That’s the world these folks operate in, and so it’s going to be vital for us to use any means at our disposal, basically, to achieve our objective.… we need to make certain that we have not tied the hands, if you will, of our intelligence communities in terms of accomplishing their mission.”</a:t>
            </a:r>
            <a:endParaRPr lang="en-US" sz="4000" b="1" dirty="0"/>
          </a:p>
          <a:p>
            <a:pPr lvl="1"/>
            <a:r>
              <a:rPr lang="en-US" sz="4000" b="1" dirty="0"/>
              <a:t>Secrecy </a:t>
            </a:r>
          </a:p>
          <a:p>
            <a:pPr lvl="2"/>
            <a:r>
              <a:rPr lang="en-US" sz="4000" dirty="0"/>
              <a:t>Various manifestations: design, modus operandi, and ‘concerted cover up’</a:t>
            </a:r>
          </a:p>
          <a:p>
            <a:pPr lvl="2"/>
            <a:r>
              <a:rPr lang="en-US" sz="4000" dirty="0"/>
              <a:t>How then do we know? The remarkable uncovering of facts &amp; diverse sources </a:t>
            </a:r>
          </a:p>
          <a:p>
            <a:pPr lvl="1"/>
            <a:endParaRPr lang="en-US" sz="4000" b="1" dirty="0"/>
          </a:p>
          <a:p>
            <a:pPr lvl="1"/>
            <a:r>
              <a:rPr lang="en-US" sz="4000" b="1" dirty="0"/>
              <a:t>Torture:</a:t>
            </a:r>
            <a:r>
              <a:rPr lang="en-US" sz="4000" dirty="0"/>
              <a:t> </a:t>
            </a:r>
          </a:p>
          <a:p>
            <a:pPr lvl="2"/>
            <a:r>
              <a:rPr lang="en-US" sz="4000" dirty="0"/>
              <a:t>‘standard conditions’ of detention and transfer</a:t>
            </a:r>
          </a:p>
          <a:p>
            <a:pPr lvl="2"/>
            <a:r>
              <a:rPr lang="en-US" sz="4000" dirty="0"/>
              <a:t>‘enhanced interrogation techniques’: conditioning, corrective, coercive</a:t>
            </a:r>
          </a:p>
          <a:p>
            <a:pPr marL="2286000" lvl="5" indent="0">
              <a:buNone/>
            </a:pPr>
            <a:r>
              <a:rPr lang="en-US" sz="3800" dirty="0"/>
              <a:t> </a:t>
            </a:r>
          </a:p>
          <a:p>
            <a:pPr lvl="1"/>
            <a:r>
              <a:rPr lang="en-US" sz="4000" b="1" dirty="0"/>
              <a:t>Guarantees of impunity – link to torture</a:t>
            </a:r>
          </a:p>
          <a:p>
            <a:pPr lvl="1"/>
            <a:endParaRPr lang="en-US" sz="4000" b="1" dirty="0"/>
          </a:p>
          <a:p>
            <a:pPr lvl="1"/>
            <a:r>
              <a:rPr lang="en-US" sz="4000" b="1" dirty="0"/>
              <a:t>On going Violations</a:t>
            </a:r>
          </a:p>
          <a:p>
            <a:pPr lvl="1"/>
            <a:endParaRPr lang="en-US" sz="4000" b="1" dirty="0"/>
          </a:p>
          <a:p>
            <a:pPr lvl="1"/>
            <a:r>
              <a:rPr lang="en-US" sz="4000" b="1" dirty="0"/>
              <a:t>Cooperation and Complicity</a:t>
            </a:r>
            <a:r>
              <a:rPr lang="en-US" sz="4000" dirty="0"/>
              <a:t>: The Global ‘Spiders Web’ </a:t>
            </a:r>
          </a:p>
          <a:p>
            <a:endParaRPr lang="en-US" dirty="0"/>
          </a:p>
        </p:txBody>
      </p:sp>
    </p:spTree>
    <p:extLst>
      <p:ext uri="{BB962C8B-B14F-4D97-AF65-F5344CB8AC3E}">
        <p14:creationId xmlns:p14="http://schemas.microsoft.com/office/powerpoint/2010/main" val="573083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anim calcmode="lin" valueType="num">
                                      <p:cBhvr additive="base">
                                        <p:cTn id="19"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 calcmode="lin" valueType="num">
                                      <p:cBhvr additive="base">
                                        <p:cTn id="25"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5" end="5"/>
                                            </p:txEl>
                                          </p:spTgt>
                                        </p:tgtEl>
                                        <p:attrNameLst>
                                          <p:attrName>style.visibility</p:attrName>
                                        </p:attrNameLst>
                                      </p:cBhvr>
                                      <p:to>
                                        <p:strVal val="visible"/>
                                      </p:to>
                                    </p:set>
                                    <p:anim calcmode="lin" valueType="num">
                                      <p:cBhvr additive="base">
                                        <p:cTn id="31"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6" end="6"/>
                                            </p:txEl>
                                          </p:spTgt>
                                        </p:tgtEl>
                                        <p:attrNameLst>
                                          <p:attrName>style.visibility</p:attrName>
                                        </p:attrNameLst>
                                      </p:cBhvr>
                                      <p:to>
                                        <p:strVal val="visible"/>
                                      </p:to>
                                    </p:set>
                                    <p:anim calcmode="lin" valueType="num">
                                      <p:cBhvr additive="base">
                                        <p:cTn id="37"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7" end="7"/>
                                            </p:txEl>
                                          </p:spTgt>
                                        </p:tgtEl>
                                        <p:attrNameLst>
                                          <p:attrName>style.visibility</p:attrName>
                                        </p:attrNameLst>
                                      </p:cBhvr>
                                      <p:to>
                                        <p:strVal val="visible"/>
                                      </p:to>
                                    </p:set>
                                    <p:anim calcmode="lin" valueType="num">
                                      <p:cBhvr additive="base">
                                        <p:cTn id="43"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9" end="9"/>
                                            </p:txEl>
                                          </p:spTgt>
                                        </p:tgtEl>
                                        <p:attrNameLst>
                                          <p:attrName>style.visibility</p:attrName>
                                        </p:attrNameLst>
                                      </p:cBhvr>
                                      <p:to>
                                        <p:strVal val="visible"/>
                                      </p:to>
                                    </p:set>
                                    <p:anim calcmode="lin" valueType="num">
                                      <p:cBhvr additive="base">
                                        <p:cTn id="49"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10" end="10"/>
                                            </p:txEl>
                                          </p:spTgt>
                                        </p:tgtEl>
                                        <p:attrNameLst>
                                          <p:attrName>style.visibility</p:attrName>
                                        </p:attrNameLst>
                                      </p:cBhvr>
                                      <p:to>
                                        <p:strVal val="visible"/>
                                      </p:to>
                                    </p:set>
                                    <p:anim calcmode="lin" valueType="num">
                                      <p:cBhvr additive="base">
                                        <p:cTn id="5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11" end="11"/>
                                            </p:txEl>
                                          </p:spTgt>
                                        </p:tgtEl>
                                        <p:attrNameLst>
                                          <p:attrName>style.visibility</p:attrName>
                                        </p:attrNameLst>
                                      </p:cBhvr>
                                      <p:to>
                                        <p:strVal val="visible"/>
                                      </p:to>
                                    </p:set>
                                    <p:anim calcmode="lin" valueType="num">
                                      <p:cBhvr additive="base">
                                        <p:cTn id="61" dur="500" fill="hold"/>
                                        <p:tgtEl>
                                          <p:spTgt spid="3">
                                            <p:txEl>
                                              <p:pRg st="11" end="11"/>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11" end="11"/>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2" end="12"/>
                                            </p:txEl>
                                          </p:spTgt>
                                        </p:tgtEl>
                                        <p:attrNameLst>
                                          <p:attrName>style.visibility</p:attrName>
                                        </p:attrNameLst>
                                      </p:cBhvr>
                                      <p:to>
                                        <p:strVal val="visible"/>
                                      </p:to>
                                    </p:set>
                                    <p:anim calcmode="lin" valueType="num">
                                      <p:cBhvr additive="base">
                                        <p:cTn id="67"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par>
                    <p:cTn id="69" fill="hold">
                      <p:stCondLst>
                        <p:cond delay="indefinite"/>
                      </p:stCondLst>
                      <p:childTnLst>
                        <p:par>
                          <p:cTn id="70" fill="hold">
                            <p:stCondLst>
                              <p:cond delay="0"/>
                            </p:stCondLst>
                            <p:childTnLst>
                              <p:par>
                                <p:cTn id="71" presetID="2" presetClass="entr" presetSubtype="4" fill="hold" nodeType="clickEffect">
                                  <p:stCondLst>
                                    <p:cond delay="0"/>
                                  </p:stCondLst>
                                  <p:childTnLst>
                                    <p:set>
                                      <p:cBhvr>
                                        <p:cTn id="72" dur="1" fill="hold">
                                          <p:stCondLst>
                                            <p:cond delay="0"/>
                                          </p:stCondLst>
                                        </p:cTn>
                                        <p:tgtEl>
                                          <p:spTgt spid="3">
                                            <p:txEl>
                                              <p:pRg st="13" end="13"/>
                                            </p:txEl>
                                          </p:spTgt>
                                        </p:tgtEl>
                                        <p:attrNameLst>
                                          <p:attrName>style.visibility</p:attrName>
                                        </p:attrNameLst>
                                      </p:cBhvr>
                                      <p:to>
                                        <p:strVal val="visible"/>
                                      </p:to>
                                    </p:set>
                                    <p:anim calcmode="lin" valueType="num">
                                      <p:cBhvr additive="base">
                                        <p:cTn id="73" dur="500" fill="hold"/>
                                        <p:tgtEl>
                                          <p:spTgt spid="3">
                                            <p:txEl>
                                              <p:pRg st="13" end="13"/>
                                            </p:txEl>
                                          </p:spTgt>
                                        </p:tgtEl>
                                        <p:attrNameLst>
                                          <p:attrName>ppt_x</p:attrName>
                                        </p:attrNameLst>
                                      </p:cBhvr>
                                      <p:tavLst>
                                        <p:tav tm="0">
                                          <p:val>
                                            <p:strVal val="#ppt_x"/>
                                          </p:val>
                                        </p:tav>
                                        <p:tav tm="100000">
                                          <p:val>
                                            <p:strVal val="#ppt_x"/>
                                          </p:val>
                                        </p:tav>
                                      </p:tavLst>
                                    </p:anim>
                                    <p:anim calcmode="lin" valueType="num">
                                      <p:cBhvr additive="base">
                                        <p:cTn id="74" dur="500" fill="hold"/>
                                        <p:tgtEl>
                                          <p:spTgt spid="3">
                                            <p:txEl>
                                              <p:pRg st="13" end="13"/>
                                            </p:txEl>
                                          </p:spTgt>
                                        </p:tgtEl>
                                        <p:attrNameLst>
                                          <p:attrName>ppt_y</p:attrName>
                                        </p:attrNameLst>
                                      </p:cBhvr>
                                      <p:tavLst>
                                        <p:tav tm="0">
                                          <p:val>
                                            <p:strVal val="1+#ppt_h/2"/>
                                          </p:val>
                                        </p:tav>
                                        <p:tav tm="100000">
                                          <p:val>
                                            <p:strVal val="#ppt_y"/>
                                          </p:val>
                                        </p:tav>
                                      </p:tavLst>
                                    </p:anim>
                                  </p:childTnLst>
                                </p:cTn>
                              </p:par>
                            </p:childTnLst>
                          </p:cTn>
                        </p:par>
                      </p:childTnLst>
                    </p:cTn>
                  </p:par>
                  <p:par>
                    <p:cTn id="75" fill="hold">
                      <p:stCondLst>
                        <p:cond delay="indefinite"/>
                      </p:stCondLst>
                      <p:childTnLst>
                        <p:par>
                          <p:cTn id="76" fill="hold">
                            <p:stCondLst>
                              <p:cond delay="0"/>
                            </p:stCondLst>
                            <p:childTnLst>
                              <p:par>
                                <p:cTn id="77" presetID="2" presetClass="entr" presetSubtype="4" fill="hold" nodeType="clickEffect">
                                  <p:stCondLst>
                                    <p:cond delay="0"/>
                                  </p:stCondLst>
                                  <p:childTnLst>
                                    <p:set>
                                      <p:cBhvr>
                                        <p:cTn id="78" dur="1" fill="hold">
                                          <p:stCondLst>
                                            <p:cond delay="0"/>
                                          </p:stCondLst>
                                        </p:cTn>
                                        <p:tgtEl>
                                          <p:spTgt spid="3">
                                            <p:txEl>
                                              <p:pRg st="15" end="15"/>
                                            </p:txEl>
                                          </p:spTgt>
                                        </p:tgtEl>
                                        <p:attrNameLst>
                                          <p:attrName>style.visibility</p:attrName>
                                        </p:attrNameLst>
                                      </p:cBhvr>
                                      <p:to>
                                        <p:strVal val="visible"/>
                                      </p:to>
                                    </p:set>
                                    <p:anim calcmode="lin" valueType="num">
                                      <p:cBhvr additive="base">
                                        <p:cTn id="79" dur="500" fill="hold"/>
                                        <p:tgtEl>
                                          <p:spTgt spid="3">
                                            <p:txEl>
                                              <p:pRg st="15" end="15"/>
                                            </p:txEl>
                                          </p:spTgt>
                                        </p:tgtEl>
                                        <p:attrNameLst>
                                          <p:attrName>ppt_x</p:attrName>
                                        </p:attrNameLst>
                                      </p:cBhvr>
                                      <p:tavLst>
                                        <p:tav tm="0">
                                          <p:val>
                                            <p:strVal val="#ppt_x"/>
                                          </p:val>
                                        </p:tav>
                                        <p:tav tm="100000">
                                          <p:val>
                                            <p:strVal val="#ppt_x"/>
                                          </p:val>
                                        </p:tav>
                                      </p:tavLst>
                                    </p:anim>
                                    <p:anim calcmode="lin" valueType="num">
                                      <p:cBhvr additive="base">
                                        <p:cTn id="80" dur="500" fill="hold"/>
                                        <p:tgtEl>
                                          <p:spTgt spid="3">
                                            <p:txEl>
                                              <p:pRg st="15" end="15"/>
                                            </p:txEl>
                                          </p:spTgt>
                                        </p:tgtEl>
                                        <p:attrNameLst>
                                          <p:attrName>ppt_y</p:attrName>
                                        </p:attrNameLst>
                                      </p:cBhvr>
                                      <p:tavLst>
                                        <p:tav tm="0">
                                          <p:val>
                                            <p:strVal val="1+#ppt_h/2"/>
                                          </p:val>
                                        </p:tav>
                                        <p:tav tm="100000">
                                          <p:val>
                                            <p:strVal val="#ppt_y"/>
                                          </p:val>
                                        </p:tav>
                                      </p:tavLst>
                                    </p:anim>
                                  </p:childTnLst>
                                </p:cTn>
                              </p:par>
                            </p:childTnLst>
                          </p:cTn>
                        </p:par>
                      </p:childTnLst>
                    </p:cTn>
                  </p:par>
                  <p:par>
                    <p:cTn id="81" fill="hold">
                      <p:stCondLst>
                        <p:cond delay="indefinite"/>
                      </p:stCondLst>
                      <p:childTnLst>
                        <p:par>
                          <p:cTn id="82" fill="hold">
                            <p:stCondLst>
                              <p:cond delay="0"/>
                            </p:stCondLst>
                            <p:childTnLst>
                              <p:par>
                                <p:cTn id="83" presetID="2" presetClass="entr" presetSubtype="4" fill="hold" nodeType="clickEffect">
                                  <p:stCondLst>
                                    <p:cond delay="0"/>
                                  </p:stCondLst>
                                  <p:childTnLst>
                                    <p:set>
                                      <p:cBhvr>
                                        <p:cTn id="84" dur="1" fill="hold">
                                          <p:stCondLst>
                                            <p:cond delay="0"/>
                                          </p:stCondLst>
                                        </p:cTn>
                                        <p:tgtEl>
                                          <p:spTgt spid="3">
                                            <p:txEl>
                                              <p:pRg st="17" end="17"/>
                                            </p:txEl>
                                          </p:spTgt>
                                        </p:tgtEl>
                                        <p:attrNameLst>
                                          <p:attrName>style.visibility</p:attrName>
                                        </p:attrNameLst>
                                      </p:cBhvr>
                                      <p:to>
                                        <p:strVal val="visible"/>
                                      </p:to>
                                    </p:set>
                                    <p:anim calcmode="lin" valueType="num">
                                      <p:cBhvr additive="base">
                                        <p:cTn id="85" dur="500" fill="hold"/>
                                        <p:tgtEl>
                                          <p:spTgt spid="3">
                                            <p:txEl>
                                              <p:pRg st="17" end="17"/>
                                            </p:txEl>
                                          </p:spTgt>
                                        </p:tgtEl>
                                        <p:attrNameLst>
                                          <p:attrName>ppt_x</p:attrName>
                                        </p:attrNameLst>
                                      </p:cBhvr>
                                      <p:tavLst>
                                        <p:tav tm="0">
                                          <p:val>
                                            <p:strVal val="#ppt_x"/>
                                          </p:val>
                                        </p:tav>
                                        <p:tav tm="100000">
                                          <p:val>
                                            <p:strVal val="#ppt_x"/>
                                          </p:val>
                                        </p:tav>
                                      </p:tavLst>
                                    </p:anim>
                                    <p:anim calcmode="lin" valueType="num">
                                      <p:cBhvr additive="base">
                                        <p:cTn id="86" dur="500" fill="hold"/>
                                        <p:tgtEl>
                                          <p:spTgt spid="3">
                                            <p:txEl>
                                              <p:pRg st="17" end="17"/>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138267" y="457200"/>
            <a:ext cx="6575561" cy="638343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itle 3"/>
          <p:cNvSpPr>
            <a:spLocks noGrp="1"/>
          </p:cNvSpPr>
          <p:nvPr>
            <p:ph type="title"/>
          </p:nvPr>
        </p:nvSpPr>
        <p:spPr>
          <a:xfrm>
            <a:off x="830823" y="1855694"/>
            <a:ext cx="3932237" cy="4500694"/>
          </a:xfrm>
        </p:spPr>
        <p:txBody>
          <a:bodyPr>
            <a:normAutofit fontScale="90000"/>
          </a:bodyPr>
          <a:lstStyle/>
          <a:p>
            <a:pPr lvl="1"/>
            <a:r>
              <a:rPr lang="en-US" dirty="0">
                <a:latin typeface="Times New Roman" panose="02020603050405020304" pitchFamily="18" charset="0"/>
                <a:cs typeface="Times New Roman" panose="02020603050405020304" pitchFamily="18" charset="0"/>
              </a:rPr>
              <a:t>Torture of Abu Zubaydah </a:t>
            </a:r>
            <a:br>
              <a:rPr lang="en-US" dirty="0"/>
            </a:br>
            <a:r>
              <a:rPr lang="en-US" dirty="0"/>
              <a:t>- </a:t>
            </a:r>
            <a:r>
              <a:rPr lang="en-US" dirty="0">
                <a:latin typeface="Times New Roman" panose="02020603050405020304" pitchFamily="18" charset="0"/>
                <a:cs typeface="Times New Roman" panose="02020603050405020304" pitchFamily="18" charset="0"/>
              </a:rPr>
              <a:t>“enhanced interrogation techniques” reflected in his drawings published May 2018</a:t>
            </a:r>
            <a:br>
              <a:rPr lang="en-US" sz="1300" dirty="0">
                <a:latin typeface="Times New Roman" panose="02020603050405020304" pitchFamily="18" charset="0"/>
                <a:cs typeface="Times New Roman" panose="02020603050405020304" pitchFamily="18" charset="0"/>
              </a:rPr>
            </a:br>
            <a:br>
              <a:rPr lang="en-US" sz="1300" dirty="0">
                <a:latin typeface="Times New Roman" panose="02020603050405020304" pitchFamily="18" charset="0"/>
                <a:cs typeface="Times New Roman" panose="02020603050405020304" pitchFamily="18" charset="0"/>
              </a:rPr>
            </a:br>
            <a:r>
              <a:rPr lang="en-US" sz="1300" dirty="0"/>
              <a:t>“He spent a total of 266 hours (11 days, 2 hours) in the large (coffin size) confinement box and 29 hours in a small confinement box, which had a width of 21 inches, a depth of 2.5 feet, and a height of 2.5 feet,” “The CIA interrogators told Abu Zubaydah that the only way he would leave the facility was in the coffin-shaped confinement box.”</a:t>
            </a:r>
            <a:br>
              <a:rPr lang="en-US" sz="1300" dirty="0"/>
            </a:br>
            <a:br>
              <a:rPr lang="en-US" sz="1300" i="1" dirty="0"/>
            </a:br>
            <a:r>
              <a:rPr lang="en-US" sz="1300" i="1" dirty="0"/>
              <a:t>“</a:t>
            </a:r>
            <a:r>
              <a:rPr lang="en-US" sz="1300" dirty="0"/>
              <a:t>Waterboarding was physically harmful, inducing convulsions and vomiting: </a:t>
            </a:r>
            <a:r>
              <a:rPr lang="en-US" sz="1300" dirty="0" err="1"/>
              <a:t>abu</a:t>
            </a:r>
            <a:r>
              <a:rPr lang="en-US" sz="1300" dirty="0"/>
              <a:t> Zubaydah […] became unresponsive with bubbles rising through his open, full mouth.” </a:t>
            </a:r>
            <a:br>
              <a:rPr lang="en-US" sz="1300" dirty="0"/>
            </a:br>
            <a:r>
              <a:rPr lang="en-US" sz="1300" dirty="0"/>
              <a:t>… 1001 references to AZ.</a:t>
            </a:r>
            <a:br>
              <a:rPr lang="en-US" sz="2400" dirty="0"/>
            </a:br>
            <a:br>
              <a:rPr lang="en-US" sz="2800" dirty="0">
                <a:latin typeface="Times New Roman" panose="02020603050405020304" pitchFamily="18" charset="0"/>
                <a:cs typeface="Times New Roman" panose="02020603050405020304" pitchFamily="18" charset="0"/>
              </a:rPr>
            </a:br>
            <a:r>
              <a:rPr lang="en-US" i="1" dirty="0"/>
              <a:t>US Senate Intelligence C/</a:t>
            </a:r>
            <a:r>
              <a:rPr lang="en-US" i="1" dirty="0" err="1"/>
              <a:t>ee</a:t>
            </a:r>
            <a:r>
              <a:rPr lang="en-US" i="1" dirty="0"/>
              <a:t> report 2014</a:t>
            </a:r>
            <a:br>
              <a:rPr lang="en-US" sz="2800" dirty="0">
                <a:latin typeface="Times New Roman" panose="02020603050405020304" pitchFamily="18" charset="0"/>
                <a:cs typeface="Times New Roman" panose="02020603050405020304" pitchFamily="18" charset="0"/>
              </a:rPr>
            </a:br>
            <a:endParaRPr lang="nl-NL" sz="2800"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837960304"/>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extraordinary renditions map">
            <a:hlinkClick r:id="rId2"/>
          </p:cNvPr>
          <p:cNvPicPr>
            <a:picLocks noChangeAspect="1" noChangeArrowheads="1"/>
          </p:cNvPicPr>
          <p:nvPr/>
        </p:nvPicPr>
        <p:blipFill>
          <a:blip r:embed="rId3" cstate="print"/>
          <a:srcRect/>
          <a:stretch>
            <a:fillRect/>
          </a:stretch>
        </p:blipFill>
        <p:spPr bwMode="auto">
          <a:xfrm>
            <a:off x="1828800" y="228600"/>
            <a:ext cx="8458200" cy="5867400"/>
          </a:xfrm>
          <a:prstGeom prst="rect">
            <a:avLst/>
          </a:prstGeom>
          <a:noFill/>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96F18632-6D9E-4863-B7B8-BE116EEF8CF9}"/>
              </a:ext>
            </a:extLst>
          </p:cNvPr>
          <p:cNvPicPr>
            <a:picLocks noChangeAspect="1"/>
          </p:cNvPicPr>
          <p:nvPr/>
        </p:nvPicPr>
        <p:blipFill>
          <a:blip r:embed="rId2"/>
          <a:stretch>
            <a:fillRect/>
          </a:stretch>
        </p:blipFill>
        <p:spPr>
          <a:xfrm>
            <a:off x="5585048" y="1558131"/>
            <a:ext cx="5273294" cy="3196205"/>
          </a:xfrm>
          <a:prstGeom prst="rect">
            <a:avLst/>
          </a:prstGeom>
        </p:spPr>
      </p:pic>
      <p:sp>
        <p:nvSpPr>
          <p:cNvPr id="2" name="Title 1"/>
          <p:cNvSpPr>
            <a:spLocks noGrp="1"/>
          </p:cNvSpPr>
          <p:nvPr>
            <p:ph type="title"/>
          </p:nvPr>
        </p:nvSpPr>
        <p:spPr>
          <a:xfrm>
            <a:off x="478172" y="860611"/>
            <a:ext cx="9732628" cy="1335741"/>
          </a:xfrm>
        </p:spPr>
        <p:txBody>
          <a:bodyPr>
            <a:normAutofit fontScale="90000"/>
          </a:bodyPr>
          <a:lstStyle/>
          <a:p>
            <a:br>
              <a:rPr lang="en-US" dirty="0"/>
            </a:br>
            <a:br>
              <a:rPr lang="en-US" dirty="0"/>
            </a:br>
            <a:r>
              <a:rPr lang="en-US" sz="4000" dirty="0"/>
              <a:t>Abu Zubaydah v Lithuania</a:t>
            </a:r>
            <a:br>
              <a:rPr lang="en-US" sz="4000" dirty="0"/>
            </a:br>
            <a:r>
              <a:rPr lang="en-US" sz="4000" dirty="0"/>
              <a:t>Judgment ECHR 31 May 2018</a:t>
            </a:r>
            <a:br>
              <a:rPr lang="en-US" sz="4000" dirty="0"/>
            </a:br>
            <a:br>
              <a:rPr lang="en-US" sz="4000" dirty="0"/>
            </a:br>
            <a:br>
              <a:rPr lang="en-US" dirty="0"/>
            </a:br>
            <a:br>
              <a:rPr lang="en-US" dirty="0"/>
            </a:br>
            <a:br>
              <a:rPr lang="en-US" i="1" dirty="0"/>
            </a:br>
            <a:endParaRPr lang="en-US" i="1" dirty="0"/>
          </a:p>
        </p:txBody>
      </p:sp>
      <p:sp>
        <p:nvSpPr>
          <p:cNvPr id="3" name="AutoShape 2" descr="Image result for image vilnius">
            <a:extLst>
              <a:ext uri="{FF2B5EF4-FFF2-40B4-BE49-F238E27FC236}">
                <a16:creationId xmlns:a16="http://schemas.microsoft.com/office/drawing/2014/main" id="{A229A3B6-EF6D-4E7C-8EA1-CE83C3927202}"/>
              </a:ext>
            </a:extLst>
          </p:cNvPr>
          <p:cNvSpPr>
            <a:spLocks noChangeAspect="1" noChangeArrowheads="1"/>
          </p:cNvSpPr>
          <p:nvPr/>
        </p:nvSpPr>
        <p:spPr bwMode="auto">
          <a:xfrm>
            <a:off x="5522259" y="3299669"/>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7" name="AutoShape 4" descr="Image result for image vilnius">
            <a:extLst>
              <a:ext uri="{FF2B5EF4-FFF2-40B4-BE49-F238E27FC236}">
                <a16:creationId xmlns:a16="http://schemas.microsoft.com/office/drawing/2014/main" id="{65486B56-1E62-47FE-8F6D-55E9B79F51FA}"/>
              </a:ext>
            </a:extLst>
          </p:cNvPr>
          <p:cNvSpPr>
            <a:spLocks noChangeAspect="1" noChangeArrowheads="1"/>
          </p:cNvSpPr>
          <p:nvPr/>
        </p:nvSpPr>
        <p:spPr bwMode="auto">
          <a:xfrm>
            <a:off x="6096000" y="3429000"/>
            <a:ext cx="304800" cy="304800"/>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6" name="Picture 12" descr="http://humanrights.blogactiv.eu/files/2011/06/ECHR.jpg">
            <a:extLst>
              <a:ext uri="{FF2B5EF4-FFF2-40B4-BE49-F238E27FC236}">
                <a16:creationId xmlns:a16="http://schemas.microsoft.com/office/drawing/2014/main" id="{FC75E21E-F5EB-4CC2-9D36-C657D889FE92}"/>
              </a:ext>
            </a:extLst>
          </p:cNvPr>
          <p:cNvPicPr>
            <a:picLocks noChangeAspect="1" noChangeArrowheads="1"/>
          </p:cNvPicPr>
          <p:nvPr/>
        </p:nvPicPr>
        <p:blipFill>
          <a:blip r:embed="rId3" cstate="print"/>
          <a:srcRect/>
          <a:stretch>
            <a:fillRect/>
          </a:stretch>
        </p:blipFill>
        <p:spPr bwMode="auto">
          <a:xfrm>
            <a:off x="8221695" y="4018846"/>
            <a:ext cx="3657600" cy="2743200"/>
          </a:xfrm>
          <a:prstGeom prst="rect">
            <a:avLst/>
          </a:prstGeom>
          <a:noFill/>
        </p:spPr>
      </p:pic>
      <p:pic>
        <p:nvPicPr>
          <p:cNvPr id="5" name="Content Placeholder 4"/>
          <p:cNvPicPr>
            <a:picLocks noGrp="1" noChangeAspect="1"/>
          </p:cNvPicPr>
          <p:nvPr>
            <p:ph idx="1"/>
          </p:nvPr>
        </p:nvPicPr>
        <p:blipFill>
          <a:blip r:embed="rId4"/>
          <a:stretch>
            <a:fillRect/>
          </a:stretch>
        </p:blipFill>
        <p:spPr>
          <a:xfrm>
            <a:off x="904376" y="2441581"/>
            <a:ext cx="2647155" cy="1292219"/>
          </a:xfrm>
          <a:prstGeom prst="rect">
            <a:avLst/>
          </a:prstGeom>
        </p:spPr>
      </p:pic>
      <p:pic>
        <p:nvPicPr>
          <p:cNvPr id="10" name="Picture 9">
            <a:extLst>
              <a:ext uri="{FF2B5EF4-FFF2-40B4-BE49-F238E27FC236}">
                <a16:creationId xmlns:a16="http://schemas.microsoft.com/office/drawing/2014/main" id="{C9247459-54D8-49D2-BFB3-471190FF74D5}"/>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562552" y="3851004"/>
            <a:ext cx="4019150" cy="2485174"/>
          </a:xfrm>
          <a:prstGeom prst="rect">
            <a:avLst/>
          </a:prstGeom>
        </p:spPr>
      </p:pic>
      <p:pic>
        <p:nvPicPr>
          <p:cNvPr id="9" name="Picture 2" descr="D:\Helen\My Documents\Leiden teaching\Class 10 Extraordinary Rendition\poland photo.jpg"/>
          <p:cNvPicPr>
            <a:picLocks noChangeAspect="1" noChangeArrowheads="1"/>
          </p:cNvPicPr>
          <p:nvPr/>
        </p:nvPicPr>
        <p:blipFill>
          <a:blip r:embed="rId6" cstate="print"/>
          <a:srcRect/>
          <a:stretch>
            <a:fillRect/>
          </a:stretch>
        </p:blipFill>
        <p:spPr bwMode="auto">
          <a:xfrm>
            <a:off x="3963142" y="4142349"/>
            <a:ext cx="4265716" cy="2104181"/>
          </a:xfrm>
          <a:prstGeom prst="rect">
            <a:avLst/>
          </a:prstGeom>
          <a:noFill/>
        </p:spPr>
      </p:pic>
      <p:sp>
        <p:nvSpPr>
          <p:cNvPr id="11" name="Title 1"/>
          <p:cNvSpPr txBox="1">
            <a:spLocks/>
          </p:cNvSpPr>
          <p:nvPr/>
        </p:nvSpPr>
        <p:spPr>
          <a:xfrm>
            <a:off x="630572" y="1013011"/>
            <a:ext cx="9732628" cy="1891554"/>
          </a:xfrm>
          <a:prstGeom prst="rect">
            <a:avLst/>
          </a:prstGeom>
        </p:spPr>
        <p:txBody>
          <a:bodyPr vert="horz" lIns="91440" tIns="45720" rIns="91440" bIns="45720" rtlCol="0" anchor="ctr">
            <a:normAutofit fontScale="37500" lnSpcReduction="20000"/>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br>
              <a:rPr lang="en-US" dirty="0"/>
            </a:br>
            <a:br>
              <a:rPr lang="en-US" dirty="0"/>
            </a:br>
            <a:r>
              <a:rPr lang="en-US" sz="8000" dirty="0"/>
              <a:t>Abu </a:t>
            </a:r>
            <a:r>
              <a:rPr lang="en-US" sz="8000" dirty="0" err="1"/>
              <a:t>Zubaydah</a:t>
            </a:r>
            <a:r>
              <a:rPr lang="en-US" sz="8000" dirty="0"/>
              <a:t> v Poland</a:t>
            </a:r>
            <a:br>
              <a:rPr lang="en-US" sz="8000" dirty="0"/>
            </a:br>
            <a:r>
              <a:rPr lang="en-US" sz="8000" dirty="0"/>
              <a:t>Judgment ECHR 2014</a:t>
            </a:r>
            <a:br>
              <a:rPr lang="en-US" sz="8000" dirty="0"/>
            </a:br>
            <a:br>
              <a:rPr lang="en-US" dirty="0"/>
            </a:br>
            <a:br>
              <a:rPr lang="en-US" dirty="0"/>
            </a:br>
            <a:br>
              <a:rPr lang="en-US" i="1" dirty="0"/>
            </a:br>
            <a:endParaRPr lang="en-US" i="1" dirty="0"/>
          </a:p>
        </p:txBody>
      </p:sp>
    </p:spTree>
    <p:extLst>
      <p:ext uri="{BB962C8B-B14F-4D97-AF65-F5344CB8AC3E}">
        <p14:creationId xmlns:p14="http://schemas.microsoft.com/office/powerpoint/2010/main" val="227920225"/>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Preparing and presenting the case</a:t>
            </a:r>
            <a:endParaRPr lang="nl-NL" dirty="0"/>
          </a:p>
        </p:txBody>
      </p:sp>
      <p:sp>
        <p:nvSpPr>
          <p:cNvPr id="3" name="Content Placeholder 2"/>
          <p:cNvSpPr>
            <a:spLocks noGrp="1"/>
          </p:cNvSpPr>
          <p:nvPr>
            <p:ph idx="1"/>
          </p:nvPr>
        </p:nvSpPr>
        <p:spPr>
          <a:xfrm>
            <a:off x="838200" y="1470212"/>
            <a:ext cx="10515600" cy="4706751"/>
          </a:xfrm>
        </p:spPr>
        <p:txBody>
          <a:bodyPr>
            <a:normAutofit fontScale="92500" lnSpcReduction="20000"/>
          </a:bodyPr>
          <a:lstStyle/>
          <a:p>
            <a:r>
              <a:rPr lang="en-US" dirty="0"/>
              <a:t>What do you need to establish?</a:t>
            </a:r>
          </a:p>
          <a:p>
            <a:pPr lvl="1"/>
            <a:r>
              <a:rPr lang="en-US" dirty="0"/>
              <a:t>Admissibility: was the applicant within the jurisdiction? Are domestic remedies exhausted?</a:t>
            </a:r>
          </a:p>
          <a:p>
            <a:pPr lvl="1"/>
            <a:r>
              <a:rPr lang="en-US" dirty="0"/>
              <a:t>Responsibility: failure of positive obligations will suffice </a:t>
            </a:r>
          </a:p>
          <a:p>
            <a:r>
              <a:rPr lang="en-US" dirty="0"/>
              <a:t>Standard and burden of proof: ‘beyond reasonable doubt’ (</a:t>
            </a:r>
            <a:r>
              <a:rPr lang="en-US" dirty="0" err="1"/>
              <a:t>ish</a:t>
            </a:r>
            <a:r>
              <a:rPr lang="en-US" dirty="0"/>
              <a:t>)</a:t>
            </a:r>
          </a:p>
          <a:p>
            <a:pPr lvl="1"/>
            <a:r>
              <a:rPr lang="en-US" dirty="0"/>
              <a:t>Where prima facie evidence, and the government offers only “firm denials” and fails to provide any “satisfactory and convincing explanation….” then “</a:t>
            </a:r>
            <a:r>
              <a:rPr lang="en-US" b="1" dirty="0"/>
              <a:t>strong and concordant inferences of fact could be drawn </a:t>
            </a:r>
            <a:r>
              <a:rPr lang="en-US" dirty="0"/>
              <a:t>(</a:t>
            </a:r>
            <a:r>
              <a:rPr lang="en-US" dirty="0" err="1"/>
              <a:t>paras</a:t>
            </a:r>
            <a:r>
              <a:rPr lang="en-US" dirty="0"/>
              <a:t> 482, 488).”</a:t>
            </a:r>
            <a:endParaRPr lang="nl-NL" dirty="0"/>
          </a:p>
          <a:p>
            <a:r>
              <a:rPr lang="en-US" dirty="0"/>
              <a:t>Evidence? As it unfolded during the case…   </a:t>
            </a:r>
          </a:p>
          <a:p>
            <a:pPr lvl="1"/>
            <a:r>
              <a:rPr lang="en-US" dirty="0"/>
              <a:t>Flight information: paths, plans, contracts; </a:t>
            </a:r>
          </a:p>
          <a:p>
            <a:pPr lvl="1"/>
            <a:r>
              <a:rPr lang="en-US" dirty="0"/>
              <a:t>Treatment of applicant: authorized techniques, those in use elsewhere, of others at the relevant time and place, no smoking gun</a:t>
            </a:r>
          </a:p>
          <a:p>
            <a:pPr lvl="1"/>
            <a:r>
              <a:rPr lang="en-US" dirty="0"/>
              <a:t>Knowledge;</a:t>
            </a:r>
          </a:p>
          <a:p>
            <a:pPr lvl="1"/>
            <a:r>
              <a:rPr lang="en-US" dirty="0"/>
              <a:t>Agreement, cooperation, facilitation; </a:t>
            </a:r>
          </a:p>
          <a:p>
            <a:pPr lvl="1"/>
            <a:r>
              <a:rPr lang="en-US" dirty="0"/>
              <a:t>failure of domestic investigation.</a:t>
            </a:r>
          </a:p>
          <a:p>
            <a:pPr lvl="1"/>
            <a:endParaRPr lang="en-US" dirty="0"/>
          </a:p>
          <a:p>
            <a:pPr lvl="1"/>
            <a:endParaRPr lang="en-US" dirty="0"/>
          </a:p>
        </p:txBody>
      </p:sp>
    </p:spTree>
    <p:extLst>
      <p:ext uri="{BB962C8B-B14F-4D97-AF65-F5344CB8AC3E}">
        <p14:creationId xmlns:p14="http://schemas.microsoft.com/office/powerpoint/2010/main" val="154330974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par>
                    <p:cTn id="63" fill="hold">
                      <p:stCondLst>
                        <p:cond delay="indefinite"/>
                      </p:stCondLst>
                      <p:childTnLst>
                        <p:par>
                          <p:cTn id="64" fill="hold">
                            <p:stCondLst>
                              <p:cond delay="0"/>
                            </p:stCondLst>
                            <p:childTnLst>
                              <p:par>
                                <p:cTn id="65" presetID="2" presetClass="entr" presetSubtype="4" fill="hold" nodeType="clickEffect">
                                  <p:stCondLst>
                                    <p:cond delay="0"/>
                                  </p:stCondLst>
                                  <p:childTnLst>
                                    <p:set>
                                      <p:cBhvr>
                                        <p:cTn id="66" dur="1" fill="hold">
                                          <p:stCondLst>
                                            <p:cond delay="0"/>
                                          </p:stCondLst>
                                        </p:cTn>
                                        <p:tgtEl>
                                          <p:spTgt spid="3">
                                            <p:txEl>
                                              <p:pRg st="10" end="10"/>
                                            </p:txEl>
                                          </p:spTgt>
                                        </p:tgtEl>
                                        <p:attrNameLst>
                                          <p:attrName>style.visibility</p:attrName>
                                        </p:attrNameLst>
                                      </p:cBhvr>
                                      <p:to>
                                        <p:strVal val="visible"/>
                                      </p:to>
                                    </p:set>
                                    <p:anim calcmode="lin" valueType="num">
                                      <p:cBhvr additive="base">
                                        <p:cTn id="67"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68"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FA1A25E-DEF4-46E8-AA09-768778595BEA}"/>
              </a:ext>
            </a:extLst>
          </p:cNvPr>
          <p:cNvSpPr>
            <a:spLocks noGrp="1"/>
          </p:cNvSpPr>
          <p:nvPr>
            <p:ph type="title"/>
          </p:nvPr>
        </p:nvSpPr>
        <p:spPr>
          <a:xfrm>
            <a:off x="838200" y="365125"/>
            <a:ext cx="10515600" cy="951947"/>
          </a:xfrm>
        </p:spPr>
        <p:txBody>
          <a:bodyPr/>
          <a:lstStyle/>
          <a:p>
            <a:r>
              <a:rPr lang="en-US" dirty="0"/>
              <a:t>The Judgment (31.5.2018)</a:t>
            </a:r>
          </a:p>
        </p:txBody>
      </p:sp>
      <p:sp>
        <p:nvSpPr>
          <p:cNvPr id="3" name="Content Placeholder 2">
            <a:extLst>
              <a:ext uri="{FF2B5EF4-FFF2-40B4-BE49-F238E27FC236}">
                <a16:creationId xmlns:a16="http://schemas.microsoft.com/office/drawing/2014/main" id="{56E5FA36-3E2B-4279-902D-1D58AEBC6D64}"/>
              </a:ext>
            </a:extLst>
          </p:cNvPr>
          <p:cNvSpPr>
            <a:spLocks noGrp="1"/>
          </p:cNvSpPr>
          <p:nvPr>
            <p:ph idx="1"/>
          </p:nvPr>
        </p:nvSpPr>
        <p:spPr>
          <a:xfrm>
            <a:off x="838200" y="1493240"/>
            <a:ext cx="10515600" cy="4683723"/>
          </a:xfrm>
        </p:spPr>
        <p:txBody>
          <a:bodyPr>
            <a:normAutofit fontScale="92500"/>
          </a:bodyPr>
          <a:lstStyle/>
          <a:p>
            <a:r>
              <a:rPr lang="en-US" dirty="0"/>
              <a:t>Findings of Fact</a:t>
            </a:r>
          </a:p>
          <a:p>
            <a:r>
              <a:rPr lang="en-US" dirty="0"/>
              <a:t>Conclusions of Law</a:t>
            </a:r>
          </a:p>
          <a:p>
            <a:pPr lvl="1"/>
            <a:r>
              <a:rPr lang="en-GB" dirty="0"/>
              <a:t>ERP “anathema to the rule of law and the values protected by the Convention”. </a:t>
            </a:r>
            <a:endParaRPr lang="en-US" dirty="0"/>
          </a:p>
          <a:p>
            <a:r>
              <a:rPr lang="en-US" dirty="0"/>
              <a:t>Violations?</a:t>
            </a:r>
          </a:p>
          <a:p>
            <a:pPr lvl="1"/>
            <a:r>
              <a:rPr lang="en-US" dirty="0"/>
              <a:t>Torture, cruel inhuman and degrading treatment</a:t>
            </a:r>
          </a:p>
          <a:p>
            <a:pPr lvl="1"/>
            <a:r>
              <a:rPr lang="en-US" dirty="0"/>
              <a:t>Arbitrary detention </a:t>
            </a:r>
          </a:p>
          <a:p>
            <a:pPr lvl="1"/>
            <a:r>
              <a:rPr lang="en-US" dirty="0"/>
              <a:t>Non-refoulement: to arbitrary detention, inhumane treatment (fair trial- Poland)</a:t>
            </a:r>
          </a:p>
          <a:p>
            <a:pPr lvl="1"/>
            <a:r>
              <a:rPr lang="en-US" dirty="0"/>
              <a:t>Right to private and family life</a:t>
            </a:r>
          </a:p>
          <a:p>
            <a:pPr lvl="1"/>
            <a:r>
              <a:rPr lang="en-US" dirty="0"/>
              <a:t>Right to a remedy; failure to investigate, truth and accountability</a:t>
            </a:r>
          </a:p>
          <a:p>
            <a:pPr lvl="2"/>
            <a:r>
              <a:rPr lang="en-US" i="1" dirty="0"/>
              <a:t>“the right to the truth regarding the relevant circumstances of the case does not belong solely to the victim of the crime and his or her family but also to other victims of similar violations and the general public, who have the right to know what has happened. </a:t>
            </a:r>
            <a:endParaRPr lang="en-US" dirty="0"/>
          </a:p>
        </p:txBody>
      </p:sp>
    </p:spTree>
    <p:extLst>
      <p:ext uri="{BB962C8B-B14F-4D97-AF65-F5344CB8AC3E}">
        <p14:creationId xmlns:p14="http://schemas.microsoft.com/office/powerpoint/2010/main" val="16700201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1" end="1"/>
                                            </p:txEl>
                                          </p:spTgt>
                                        </p:tgtEl>
                                        <p:attrNameLst>
                                          <p:attrName>style.visibility</p:attrName>
                                        </p:attrNameLst>
                                      </p:cBhvr>
                                      <p:to>
                                        <p:strVal val="visible"/>
                                      </p:to>
                                    </p:set>
                                    <p:anim calcmode="lin" valueType="num">
                                      <p:cBhvr additive="base">
                                        <p:cTn id="13" dur="500" fill="hold"/>
                                        <p:tgtEl>
                                          <p:spTgt spid="3">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2" end="2"/>
                                            </p:txEl>
                                          </p:spTgt>
                                        </p:tgtEl>
                                        <p:attrNameLst>
                                          <p:attrName>style.visibility</p:attrName>
                                        </p:attrNameLst>
                                      </p:cBhvr>
                                      <p:to>
                                        <p:strVal val="visible"/>
                                      </p:to>
                                    </p:set>
                                    <p:anim calcmode="lin" valueType="num">
                                      <p:cBhvr additive="base">
                                        <p:cTn id="19"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3" end="3"/>
                                            </p:txEl>
                                          </p:spTgt>
                                        </p:tgtEl>
                                        <p:attrNameLst>
                                          <p:attrName>style.visibility</p:attrName>
                                        </p:attrNameLst>
                                      </p:cBhvr>
                                      <p:to>
                                        <p:strVal val="visible"/>
                                      </p:to>
                                    </p:set>
                                    <p:anim calcmode="lin" valueType="num">
                                      <p:cBhvr additive="base">
                                        <p:cTn id="25"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3">
                                            <p:txEl>
                                              <p:pRg st="4" end="4"/>
                                            </p:txEl>
                                          </p:spTgt>
                                        </p:tgtEl>
                                        <p:attrNameLst>
                                          <p:attrName>style.visibility</p:attrName>
                                        </p:attrNameLst>
                                      </p:cBhvr>
                                      <p:to>
                                        <p:strVal val="visible"/>
                                      </p:to>
                                    </p:set>
                                    <p:anim calcmode="lin" valueType="num">
                                      <p:cBhvr additive="base">
                                        <p:cTn id="31"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3">
                                            <p:txEl>
                                              <p:pRg st="5" end="5"/>
                                            </p:txEl>
                                          </p:spTgt>
                                        </p:tgtEl>
                                        <p:attrNameLst>
                                          <p:attrName>style.visibility</p:attrName>
                                        </p:attrNameLst>
                                      </p:cBhvr>
                                      <p:to>
                                        <p:strVal val="visible"/>
                                      </p:to>
                                    </p:set>
                                    <p:anim calcmode="lin" valueType="num">
                                      <p:cBhvr additive="base">
                                        <p:cTn id="3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3">
                                            <p:txEl>
                                              <p:pRg st="6" end="6"/>
                                            </p:txEl>
                                          </p:spTgt>
                                        </p:tgtEl>
                                        <p:attrNameLst>
                                          <p:attrName>style.visibility</p:attrName>
                                        </p:attrNameLst>
                                      </p:cBhvr>
                                      <p:to>
                                        <p:strVal val="visible"/>
                                      </p:to>
                                    </p:set>
                                    <p:anim calcmode="lin" valueType="num">
                                      <p:cBhvr additive="base">
                                        <p:cTn id="4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nodeType="clickEffect">
                                  <p:stCondLst>
                                    <p:cond delay="0"/>
                                  </p:stCondLst>
                                  <p:childTnLst>
                                    <p:set>
                                      <p:cBhvr>
                                        <p:cTn id="48" dur="1" fill="hold">
                                          <p:stCondLst>
                                            <p:cond delay="0"/>
                                          </p:stCondLst>
                                        </p:cTn>
                                        <p:tgtEl>
                                          <p:spTgt spid="3">
                                            <p:txEl>
                                              <p:pRg st="7" end="7"/>
                                            </p:txEl>
                                          </p:spTgt>
                                        </p:tgtEl>
                                        <p:attrNameLst>
                                          <p:attrName>style.visibility</p:attrName>
                                        </p:attrNameLst>
                                      </p:cBhvr>
                                      <p:to>
                                        <p:strVal val="visible"/>
                                      </p:to>
                                    </p:set>
                                    <p:anim calcmode="lin" valueType="num">
                                      <p:cBhvr additive="base">
                                        <p:cTn id="49" dur="500" fill="hold"/>
                                        <p:tgtEl>
                                          <p:spTgt spid="3">
                                            <p:txEl>
                                              <p:pRg st="7" end="7"/>
                                            </p:txEl>
                                          </p:spTgt>
                                        </p:tgtEl>
                                        <p:attrNameLst>
                                          <p:attrName>ppt_x</p:attrName>
                                        </p:attrNameLst>
                                      </p:cBhvr>
                                      <p:tavLst>
                                        <p:tav tm="0">
                                          <p:val>
                                            <p:strVal val="#ppt_x"/>
                                          </p:val>
                                        </p:tav>
                                        <p:tav tm="100000">
                                          <p:val>
                                            <p:strVal val="#ppt_x"/>
                                          </p:val>
                                        </p:tav>
                                      </p:tavLst>
                                    </p:anim>
                                    <p:anim calcmode="lin" valueType="num">
                                      <p:cBhvr additive="base">
                                        <p:cTn id="50" dur="500" fill="hold"/>
                                        <p:tgtEl>
                                          <p:spTgt spid="3">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51" fill="hold">
                      <p:stCondLst>
                        <p:cond delay="indefinite"/>
                      </p:stCondLst>
                      <p:childTnLst>
                        <p:par>
                          <p:cTn id="52" fill="hold">
                            <p:stCondLst>
                              <p:cond delay="0"/>
                            </p:stCondLst>
                            <p:childTnLst>
                              <p:par>
                                <p:cTn id="53" presetID="2" presetClass="entr" presetSubtype="4" fill="hold" nodeType="clickEffect">
                                  <p:stCondLst>
                                    <p:cond delay="0"/>
                                  </p:stCondLst>
                                  <p:childTnLst>
                                    <p:set>
                                      <p:cBhvr>
                                        <p:cTn id="54" dur="1" fill="hold">
                                          <p:stCondLst>
                                            <p:cond delay="0"/>
                                          </p:stCondLst>
                                        </p:cTn>
                                        <p:tgtEl>
                                          <p:spTgt spid="3">
                                            <p:txEl>
                                              <p:pRg st="8" end="8"/>
                                            </p:txEl>
                                          </p:spTgt>
                                        </p:tgtEl>
                                        <p:attrNameLst>
                                          <p:attrName>style.visibility</p:attrName>
                                        </p:attrNameLst>
                                      </p:cBhvr>
                                      <p:to>
                                        <p:strVal val="visible"/>
                                      </p:to>
                                    </p:set>
                                    <p:anim calcmode="lin" valueType="num">
                                      <p:cBhvr additive="base">
                                        <p:cTn id="55"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56"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 presetClass="entr" presetSubtype="4" fill="hold" nodeType="clickEffect">
                                  <p:stCondLst>
                                    <p:cond delay="0"/>
                                  </p:stCondLst>
                                  <p:childTnLst>
                                    <p:set>
                                      <p:cBhvr>
                                        <p:cTn id="60" dur="1" fill="hold">
                                          <p:stCondLst>
                                            <p:cond delay="0"/>
                                          </p:stCondLst>
                                        </p:cTn>
                                        <p:tgtEl>
                                          <p:spTgt spid="3">
                                            <p:txEl>
                                              <p:pRg st="9" end="9"/>
                                            </p:txEl>
                                          </p:spTgt>
                                        </p:tgtEl>
                                        <p:attrNameLst>
                                          <p:attrName>style.visibility</p:attrName>
                                        </p:attrNameLst>
                                      </p:cBhvr>
                                      <p:to>
                                        <p:strVal val="visible"/>
                                      </p:to>
                                    </p:set>
                                    <p:anim calcmode="lin" valueType="num">
                                      <p:cBhvr additive="base">
                                        <p:cTn id="61" dur="500" fill="hold"/>
                                        <p:tgtEl>
                                          <p:spTgt spid="3">
                                            <p:txEl>
                                              <p:pRg st="9" end="9"/>
                                            </p:txEl>
                                          </p:spTgt>
                                        </p:tgtEl>
                                        <p:attrNameLst>
                                          <p:attrName>ppt_x</p:attrName>
                                        </p:attrNameLst>
                                      </p:cBhvr>
                                      <p:tavLst>
                                        <p:tav tm="0">
                                          <p:val>
                                            <p:strVal val="#ppt_x"/>
                                          </p:val>
                                        </p:tav>
                                        <p:tav tm="100000">
                                          <p:val>
                                            <p:strVal val="#ppt_x"/>
                                          </p:val>
                                        </p:tav>
                                      </p:tavLst>
                                    </p:anim>
                                    <p:anim calcmode="lin" valueType="num">
                                      <p:cBhvr additive="base">
                                        <p:cTn id="62" dur="500" fill="hold"/>
                                        <p:tgtEl>
                                          <p:spTgt spid="3">
                                            <p:txEl>
                                              <p:pRg st="9" end="9"/>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225</TotalTime>
  <Words>782</Words>
  <Application>Microsoft Office PowerPoint</Application>
  <PresentationFormat>Widescreen</PresentationFormat>
  <Paragraphs>80</Paragraphs>
  <Slides>11</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11</vt:i4>
      </vt:variant>
    </vt:vector>
  </HeadingPairs>
  <TitlesOfParts>
    <vt:vector size="16" baseType="lpstr">
      <vt:lpstr>Arial</vt:lpstr>
      <vt:lpstr>Calibri</vt:lpstr>
      <vt:lpstr>Calibri Light</vt:lpstr>
      <vt:lpstr>Times New Roman</vt:lpstr>
      <vt:lpstr>Office Theme</vt:lpstr>
      <vt:lpstr>Extraordinary rendition: Abu Zubaydah litigation before the ECtHR</vt:lpstr>
      <vt:lpstr>  Abu Zubaydah:  “the A-Z of where we went wrong.”   </vt:lpstr>
      <vt:lpstr>Overview</vt:lpstr>
      <vt:lpstr>6 characteristics of the ERP </vt:lpstr>
      <vt:lpstr>Torture of Abu Zubaydah  - “enhanced interrogation techniques” reflected in his drawings published May 2018  “He spent a total of 266 hours (11 days, 2 hours) in the large (coffin size) confinement box and 29 hours in a small confinement box, which had a width of 21 inches, a depth of 2.5 feet, and a height of 2.5 feet,” “The CIA interrogators told Abu Zubaydah that the only way he would leave the facility was in the coffin-shaped confinement box.”  “Waterboarding was physically harmful, inducing convulsions and vomiting: abu Zubaydah […] became unresponsive with bubbles rising through his open, full mouth.”  … 1001 references to AZ.  US Senate Intelligence C/ee report 2014 </vt:lpstr>
      <vt:lpstr>PowerPoint Presentation</vt:lpstr>
      <vt:lpstr>  Abu Zubaydah v Lithuania Judgment ECHR 31 May 2018     </vt:lpstr>
      <vt:lpstr>Preparing and presenting the case</vt:lpstr>
      <vt:lpstr>The Judgment (31.5.2018)</vt:lpstr>
      <vt:lpstr>Reparation and damages: innovation </vt:lpstr>
      <vt:lpstr>Reflections on Implications and Limitations?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Helen Duffy</dc:creator>
  <cp:lastModifiedBy>Helen Duffy</cp:lastModifiedBy>
  <cp:revision>62</cp:revision>
  <cp:lastPrinted>2018-10-12T08:31:05Z</cp:lastPrinted>
  <dcterms:created xsi:type="dcterms:W3CDTF">2018-08-27T20:26:16Z</dcterms:created>
  <dcterms:modified xsi:type="dcterms:W3CDTF">2019-02-16T08:03:26Z</dcterms:modified>
</cp:coreProperties>
</file>