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768" r:id="rId1"/>
  </p:sldMasterIdLst>
  <p:notesMasterIdLst>
    <p:notesMasterId r:id="rId14"/>
  </p:notesMasterIdLst>
  <p:handoutMasterIdLst>
    <p:handoutMasterId r:id="rId15"/>
  </p:handoutMasterIdLst>
  <p:sldIdLst>
    <p:sldId id="260" r:id="rId2"/>
    <p:sldId id="258" r:id="rId3"/>
    <p:sldId id="259" r:id="rId4"/>
    <p:sldId id="261" r:id="rId5"/>
    <p:sldId id="262" r:id="rId6"/>
    <p:sldId id="266" r:id="rId7"/>
    <p:sldId id="264" r:id="rId8"/>
    <p:sldId id="263" r:id="rId9"/>
    <p:sldId id="265" r:id="rId10"/>
    <p:sldId id="269" r:id="rId11"/>
    <p:sldId id="268" r:id="rId12"/>
    <p:sldId id="27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76" autoAdjust="0"/>
    <p:restoredTop sz="58750" autoAdjust="0"/>
  </p:normalViewPr>
  <p:slideViewPr>
    <p:cSldViewPr snapToGrid="0">
      <p:cViewPr varScale="1">
        <p:scale>
          <a:sx n="40" d="100"/>
          <a:sy n="40" d="100"/>
        </p:scale>
        <p:origin x="1792" y="192"/>
      </p:cViewPr>
      <p:guideLst/>
    </p:cSldViewPr>
  </p:slideViewPr>
  <p:outlineViewPr>
    <p:cViewPr>
      <p:scale>
        <a:sx n="33" d="100"/>
        <a:sy n="33" d="100"/>
      </p:scale>
      <p:origin x="0" y="-751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1" d="100"/>
          <a:sy n="61" d="100"/>
        </p:scale>
        <p:origin x="2808"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7DFF4E-3510-3048-85D3-548FDE9BDEE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a:extLst>
              <a:ext uri="{FF2B5EF4-FFF2-40B4-BE49-F238E27FC236}">
                <a16:creationId xmlns:a16="http://schemas.microsoft.com/office/drawing/2014/main" id="{B7F54338-CD6F-E949-940D-674E477D12E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9395E7-A880-6641-963D-1C8D438EC822}" type="datetimeFigureOut">
              <a:rPr lang="fr-FR" smtClean="0"/>
              <a:t>15/02/2019</a:t>
            </a:fld>
            <a:endParaRPr lang="fr-FR"/>
          </a:p>
        </p:txBody>
      </p:sp>
      <p:sp>
        <p:nvSpPr>
          <p:cNvPr id="4" name="Footer Placeholder 3">
            <a:extLst>
              <a:ext uri="{FF2B5EF4-FFF2-40B4-BE49-F238E27FC236}">
                <a16:creationId xmlns:a16="http://schemas.microsoft.com/office/drawing/2014/main" id="{C2373B00-DF9A-4144-8DC8-CE3A317616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a:extLst>
              <a:ext uri="{FF2B5EF4-FFF2-40B4-BE49-F238E27FC236}">
                <a16:creationId xmlns:a16="http://schemas.microsoft.com/office/drawing/2014/main" id="{99A4910B-34DE-AB44-B0DC-540A59361BB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907D16-143A-9642-98E0-98FABDB86E35}" type="slidenum">
              <a:rPr lang="fr-FR" smtClean="0"/>
              <a:t>‹#›</a:t>
            </a:fld>
            <a:endParaRPr lang="fr-FR"/>
          </a:p>
        </p:txBody>
      </p:sp>
    </p:spTree>
    <p:extLst>
      <p:ext uri="{BB962C8B-B14F-4D97-AF65-F5344CB8AC3E}">
        <p14:creationId xmlns:p14="http://schemas.microsoft.com/office/powerpoint/2010/main" val="33201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dirty="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96CFAA-8221-41D9-9C9D-9A8AEEFFEF39}" type="datetimeFigureOut">
              <a:rPr lang="fi-FI" smtClean="0"/>
              <a:t>15.2.2019</a:t>
            </a:fld>
            <a:endParaRPr lang="fi-FI" dirty="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dirty="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dirty="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72B742-6B58-466A-93A3-0E5B071FB14D}" type="slidenum">
              <a:rPr lang="fi-FI" smtClean="0"/>
              <a:t>‹#›</a:t>
            </a:fld>
            <a:endParaRPr lang="fi-FI" dirty="0"/>
          </a:p>
        </p:txBody>
      </p:sp>
    </p:spTree>
    <p:extLst>
      <p:ext uri="{BB962C8B-B14F-4D97-AF65-F5344CB8AC3E}">
        <p14:creationId xmlns:p14="http://schemas.microsoft.com/office/powerpoint/2010/main" val="1943684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C72B742-6B58-466A-93A3-0E5B071FB14D}" type="slidenum">
              <a:rPr lang="fi-FI" smtClean="0"/>
              <a:t>2</a:t>
            </a:fld>
            <a:endParaRPr lang="fi-FI" dirty="0"/>
          </a:p>
        </p:txBody>
      </p:sp>
    </p:spTree>
    <p:extLst>
      <p:ext uri="{BB962C8B-B14F-4D97-AF65-F5344CB8AC3E}">
        <p14:creationId xmlns:p14="http://schemas.microsoft.com/office/powerpoint/2010/main" val="1793683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89313" y="1143000"/>
            <a:ext cx="2782887" cy="1565275"/>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FC72B742-6B58-466A-93A3-0E5B071FB14D}" type="slidenum">
              <a:rPr lang="fi-FI" smtClean="0"/>
              <a:t>11</a:t>
            </a:fld>
            <a:endParaRPr lang="fi-FI" dirty="0"/>
          </a:p>
        </p:txBody>
      </p:sp>
    </p:spTree>
    <p:extLst>
      <p:ext uri="{BB962C8B-B14F-4D97-AF65-F5344CB8AC3E}">
        <p14:creationId xmlns:p14="http://schemas.microsoft.com/office/powerpoint/2010/main" val="3863953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FC72B742-6B58-466A-93A3-0E5B071FB14D}" type="slidenum">
              <a:rPr lang="fi-FI" smtClean="0"/>
              <a:t>12</a:t>
            </a:fld>
            <a:endParaRPr lang="fi-FI" dirty="0"/>
          </a:p>
        </p:txBody>
      </p:sp>
    </p:spTree>
    <p:extLst>
      <p:ext uri="{BB962C8B-B14F-4D97-AF65-F5344CB8AC3E}">
        <p14:creationId xmlns:p14="http://schemas.microsoft.com/office/powerpoint/2010/main" val="2720551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FC72B742-6B58-466A-93A3-0E5B071FB14D}" type="slidenum">
              <a:rPr lang="fi-FI" smtClean="0"/>
              <a:t>13</a:t>
            </a:fld>
            <a:endParaRPr lang="fi-FI" dirty="0"/>
          </a:p>
        </p:txBody>
      </p:sp>
    </p:spTree>
    <p:extLst>
      <p:ext uri="{BB962C8B-B14F-4D97-AF65-F5344CB8AC3E}">
        <p14:creationId xmlns:p14="http://schemas.microsoft.com/office/powerpoint/2010/main" val="2697565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FC72B742-6B58-466A-93A3-0E5B071FB14D}" type="slidenum">
              <a:rPr lang="fi-FI" smtClean="0"/>
              <a:t>3</a:t>
            </a:fld>
            <a:endParaRPr lang="fi-FI" dirty="0"/>
          </a:p>
        </p:txBody>
      </p:sp>
    </p:spTree>
    <p:extLst>
      <p:ext uri="{BB962C8B-B14F-4D97-AF65-F5344CB8AC3E}">
        <p14:creationId xmlns:p14="http://schemas.microsoft.com/office/powerpoint/2010/main" val="2323738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FC72B742-6B58-466A-93A3-0E5B071FB14D}" type="slidenum">
              <a:rPr lang="fi-FI" smtClean="0"/>
              <a:t>4</a:t>
            </a:fld>
            <a:endParaRPr lang="fi-FI" dirty="0"/>
          </a:p>
        </p:txBody>
      </p:sp>
    </p:spTree>
    <p:extLst>
      <p:ext uri="{BB962C8B-B14F-4D97-AF65-F5344CB8AC3E}">
        <p14:creationId xmlns:p14="http://schemas.microsoft.com/office/powerpoint/2010/main" val="1211580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FC72B742-6B58-466A-93A3-0E5B071FB14D}" type="slidenum">
              <a:rPr lang="fi-FI" smtClean="0"/>
              <a:t>5</a:t>
            </a:fld>
            <a:endParaRPr lang="fi-FI" dirty="0"/>
          </a:p>
        </p:txBody>
      </p:sp>
    </p:spTree>
    <p:extLst>
      <p:ext uri="{BB962C8B-B14F-4D97-AF65-F5344CB8AC3E}">
        <p14:creationId xmlns:p14="http://schemas.microsoft.com/office/powerpoint/2010/main" val="3841545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FC72B742-6B58-466A-93A3-0E5B071FB14D}" type="slidenum">
              <a:rPr lang="fi-FI" smtClean="0"/>
              <a:t>6</a:t>
            </a:fld>
            <a:endParaRPr lang="fi-FI" dirty="0"/>
          </a:p>
        </p:txBody>
      </p:sp>
    </p:spTree>
    <p:extLst>
      <p:ext uri="{BB962C8B-B14F-4D97-AF65-F5344CB8AC3E}">
        <p14:creationId xmlns:p14="http://schemas.microsoft.com/office/powerpoint/2010/main" val="3469514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FC72B742-6B58-466A-93A3-0E5B071FB14D}" type="slidenum">
              <a:rPr lang="fi-FI" smtClean="0"/>
              <a:t>7</a:t>
            </a:fld>
            <a:endParaRPr lang="fi-FI" dirty="0"/>
          </a:p>
        </p:txBody>
      </p:sp>
    </p:spTree>
    <p:extLst>
      <p:ext uri="{BB962C8B-B14F-4D97-AF65-F5344CB8AC3E}">
        <p14:creationId xmlns:p14="http://schemas.microsoft.com/office/powerpoint/2010/main" val="632775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FC72B742-6B58-466A-93A3-0E5B071FB14D}" type="slidenum">
              <a:rPr lang="fi-FI" smtClean="0"/>
              <a:t>8</a:t>
            </a:fld>
            <a:endParaRPr lang="fi-FI" dirty="0"/>
          </a:p>
        </p:txBody>
      </p:sp>
    </p:spTree>
    <p:extLst>
      <p:ext uri="{BB962C8B-B14F-4D97-AF65-F5344CB8AC3E}">
        <p14:creationId xmlns:p14="http://schemas.microsoft.com/office/powerpoint/2010/main" val="2525346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FC72B742-6B58-466A-93A3-0E5B071FB14D}" type="slidenum">
              <a:rPr lang="fi-FI" smtClean="0"/>
              <a:t>9</a:t>
            </a:fld>
            <a:endParaRPr lang="fi-FI"/>
          </a:p>
        </p:txBody>
      </p:sp>
    </p:spTree>
    <p:extLst>
      <p:ext uri="{BB962C8B-B14F-4D97-AF65-F5344CB8AC3E}">
        <p14:creationId xmlns:p14="http://schemas.microsoft.com/office/powerpoint/2010/main" val="3316058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FC72B742-6B58-466A-93A3-0E5B071FB14D}" type="slidenum">
              <a:rPr lang="fi-FI" smtClean="0"/>
              <a:t>10</a:t>
            </a:fld>
            <a:endParaRPr lang="fi-FI"/>
          </a:p>
        </p:txBody>
      </p:sp>
    </p:spTree>
    <p:extLst>
      <p:ext uri="{BB962C8B-B14F-4D97-AF65-F5344CB8AC3E}">
        <p14:creationId xmlns:p14="http://schemas.microsoft.com/office/powerpoint/2010/main" val="2854815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i-FI"/>
              <a:t>Muokkaa perustyyl. napsautt.</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36CD85C7-4745-1E47-82C5-E18FD0750D3C}" type="datetime1">
              <a:rPr lang="en-US" smtClean="0"/>
              <a:t>2/15/19</a:t>
            </a:fld>
            <a:endParaRPr lang="en-GB"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GB"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96401A5-6D43-4D79-8AC7-DD5343F4D2DD}" type="slidenum">
              <a:rPr lang="en-GB" smtClean="0"/>
              <a:t>‹#›</a:t>
            </a:fld>
            <a:endParaRPr lang="en-GB" dirty="0"/>
          </a:p>
        </p:txBody>
      </p:sp>
    </p:spTree>
    <p:extLst>
      <p:ext uri="{BB962C8B-B14F-4D97-AF65-F5344CB8AC3E}">
        <p14:creationId xmlns:p14="http://schemas.microsoft.com/office/powerpoint/2010/main" val="3499726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7BD1F6D6-3266-134F-9C35-326C8B807EB6}" type="datetime1">
              <a:rPr lang="en-US" smtClean="0"/>
              <a:t>2/15/19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6401A5-6D43-4D79-8AC7-DD5343F4D2DD}" type="slidenum">
              <a:rPr lang="en-GB" smtClean="0"/>
              <a:t>‹#›</a:t>
            </a:fld>
            <a:endParaRPr lang="en-GB" dirty="0"/>
          </a:p>
        </p:txBody>
      </p:sp>
    </p:spTree>
    <p:extLst>
      <p:ext uri="{BB962C8B-B14F-4D97-AF65-F5344CB8AC3E}">
        <p14:creationId xmlns:p14="http://schemas.microsoft.com/office/powerpoint/2010/main" val="498075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i-FI"/>
              <a:t>Muokkaa perustyyl. napsautt.</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5B7FF68-47DC-1940-AF05-2DF11534270C}" type="datetime1">
              <a:rPr lang="en-US" smtClean="0"/>
              <a:t>2/15/19</a:t>
            </a:fld>
            <a:endParaRPr lang="en-GB" dirty="0"/>
          </a:p>
        </p:txBody>
      </p:sp>
      <p:sp>
        <p:nvSpPr>
          <p:cNvPr id="5" name="Footer Placeholder 4"/>
          <p:cNvSpPr>
            <a:spLocks noGrp="1"/>
          </p:cNvSpPr>
          <p:nvPr>
            <p:ph type="ftr" sz="quarter" idx="11"/>
          </p:nvPr>
        </p:nvSpPr>
        <p:spPr>
          <a:xfrm>
            <a:off x="774923" y="5951811"/>
            <a:ext cx="7896279" cy="365125"/>
          </a:xfrm>
        </p:spPr>
        <p:txBody>
          <a:bodyPr/>
          <a:lstStyle/>
          <a:p>
            <a:endParaRPr lang="en-GB"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96401A5-6D43-4D79-8AC7-DD5343F4D2DD}" type="slidenum">
              <a:rPr lang="en-GB" smtClean="0"/>
              <a:t>‹#›</a:t>
            </a:fld>
            <a:endParaRPr lang="en-GB" dirty="0"/>
          </a:p>
        </p:txBody>
      </p:sp>
    </p:spTree>
    <p:extLst>
      <p:ext uri="{BB962C8B-B14F-4D97-AF65-F5344CB8AC3E}">
        <p14:creationId xmlns:p14="http://schemas.microsoft.com/office/powerpoint/2010/main" val="3953458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i-FI"/>
              <a:t>Muokkaa perustyyl. napsautt.</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37F63373-B9E3-B843-A2F6-1C8079D4B9FD}" type="datetime1">
              <a:rPr lang="en-US" smtClean="0"/>
              <a:t>2/15/19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10558300" y="5956137"/>
            <a:ext cx="1052508" cy="365125"/>
          </a:xfrm>
        </p:spPr>
        <p:txBody>
          <a:bodyPr/>
          <a:lstStyle/>
          <a:p>
            <a:fld id="{196401A5-6D43-4D79-8AC7-DD5343F4D2DD}" type="slidenum">
              <a:rPr lang="en-GB" smtClean="0"/>
              <a:t>‹#›</a:t>
            </a:fld>
            <a:endParaRPr lang="en-GB" dirty="0"/>
          </a:p>
        </p:txBody>
      </p:sp>
    </p:spTree>
    <p:extLst>
      <p:ext uri="{BB962C8B-B14F-4D97-AF65-F5344CB8AC3E}">
        <p14:creationId xmlns:p14="http://schemas.microsoft.com/office/powerpoint/2010/main" val="3429188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i-FI"/>
              <a:t>Muokkaa perustyyl. napsautt.</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8CC0BBE-BD2A-5343-91FB-D46AE18F3D08}" type="datetime1">
              <a:rPr lang="en-US" smtClean="0"/>
              <a:t>2/15/19</a:t>
            </a:fld>
            <a:endParaRPr lang="en-GB"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96401A5-6D43-4D79-8AC7-DD5343F4D2DD}" type="slidenum">
              <a:rPr lang="en-GB" smtClean="0"/>
              <a:t>‹#›</a:t>
            </a:fld>
            <a:endParaRPr lang="en-GB" dirty="0"/>
          </a:p>
        </p:txBody>
      </p:sp>
    </p:spTree>
    <p:extLst>
      <p:ext uri="{BB962C8B-B14F-4D97-AF65-F5344CB8AC3E}">
        <p14:creationId xmlns:p14="http://schemas.microsoft.com/office/powerpoint/2010/main" val="726903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i-FI"/>
              <a:t>Muokkaa perustyyl. napsautt.</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C080751A-B038-A84A-B427-0CF2EB5B21D4}" type="datetime1">
              <a:rPr lang="en-US" smtClean="0"/>
              <a:t>2/15/19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96401A5-6D43-4D79-8AC7-DD5343F4D2DD}" type="slidenum">
              <a:rPr lang="en-GB" smtClean="0"/>
              <a:t>‹#›</a:t>
            </a:fld>
            <a:endParaRPr lang="en-GB" dirty="0"/>
          </a:p>
        </p:txBody>
      </p:sp>
    </p:spTree>
    <p:extLst>
      <p:ext uri="{BB962C8B-B14F-4D97-AF65-F5344CB8AC3E}">
        <p14:creationId xmlns:p14="http://schemas.microsoft.com/office/powerpoint/2010/main" val="1276006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i-FI"/>
              <a:t>Muokkaa perustyyl. napsautt.</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E05406A2-6963-FE43-A9DA-35F00EB6D382}" type="datetime1">
              <a:rPr lang="en-US" smtClean="0"/>
              <a:t>2/15/19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96401A5-6D43-4D79-8AC7-DD5343F4D2DD}" type="slidenum">
              <a:rPr lang="en-GB" smtClean="0"/>
              <a:t>‹#›</a:t>
            </a:fld>
            <a:endParaRPr lang="en-GB" dirty="0"/>
          </a:p>
        </p:txBody>
      </p:sp>
    </p:spTree>
    <p:extLst>
      <p:ext uri="{BB962C8B-B14F-4D97-AF65-F5344CB8AC3E}">
        <p14:creationId xmlns:p14="http://schemas.microsoft.com/office/powerpoint/2010/main" val="3546577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D0A86A1-4970-1C47-861D-4D4982D4CFCF}" type="datetime1">
              <a:rPr lang="en-US" smtClean="0"/>
              <a:t>2/15/19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96401A5-6D43-4D79-8AC7-DD5343F4D2DD}" type="slidenum">
              <a:rPr lang="en-GB" smtClean="0"/>
              <a:t>‹#›</a:t>
            </a:fld>
            <a:endParaRPr lang="en-GB"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i-FI"/>
              <a:t>Muokkaa perustyyl. napsautt.</a:t>
            </a:r>
            <a:endParaRPr lang="en-US" dirty="0"/>
          </a:p>
        </p:txBody>
      </p:sp>
    </p:spTree>
    <p:extLst>
      <p:ext uri="{BB962C8B-B14F-4D97-AF65-F5344CB8AC3E}">
        <p14:creationId xmlns:p14="http://schemas.microsoft.com/office/powerpoint/2010/main" val="82024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E84E6-6187-934B-9EB0-C5844A6F3C2B}" type="datetime1">
              <a:rPr lang="en-US" smtClean="0"/>
              <a:t>2/15/19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96401A5-6D43-4D79-8AC7-DD5343F4D2DD}" type="slidenum">
              <a:rPr lang="en-GB" smtClean="0"/>
              <a:t>‹#›</a:t>
            </a:fld>
            <a:endParaRPr lang="en-GB" dirty="0"/>
          </a:p>
        </p:txBody>
      </p:sp>
    </p:spTree>
    <p:extLst>
      <p:ext uri="{BB962C8B-B14F-4D97-AF65-F5344CB8AC3E}">
        <p14:creationId xmlns:p14="http://schemas.microsoft.com/office/powerpoint/2010/main" val="3851042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i-FI"/>
              <a:t>Muokkaa perustyyl. napsautt.</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4E0FB92-BAE1-BD4A-9CE4-D7B712265E8B}" type="datetime1">
              <a:rPr lang="en-US" smtClean="0"/>
              <a:t>2/15/19</a:t>
            </a:fld>
            <a:endParaRPr lang="en-GB"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96401A5-6D43-4D79-8AC7-DD5343F4D2DD}" type="slidenum">
              <a:rPr lang="en-GB" smtClean="0"/>
              <a:t>‹#›</a:t>
            </a:fld>
            <a:endParaRPr lang="en-GB" dirty="0"/>
          </a:p>
        </p:txBody>
      </p:sp>
    </p:spTree>
    <p:extLst>
      <p:ext uri="{BB962C8B-B14F-4D97-AF65-F5344CB8AC3E}">
        <p14:creationId xmlns:p14="http://schemas.microsoft.com/office/powerpoint/2010/main" val="426347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i-FI"/>
              <a:t>Muokkaa perustyyl. napsautt.</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dirty="0"/>
              <a:t>Lisää kuva napsauttamalla kuvaketta</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DB8A5AFA-1BEE-5040-94CE-47CB8EB0E7FB}" type="datetime1">
              <a:rPr lang="en-US" smtClean="0"/>
              <a:t>2/15/19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96401A5-6D43-4D79-8AC7-DD5343F4D2DD}" type="slidenum">
              <a:rPr lang="en-GB" smtClean="0"/>
              <a:t>‹#›</a:t>
            </a:fld>
            <a:endParaRPr lang="en-GB" dirty="0"/>
          </a:p>
        </p:txBody>
      </p:sp>
    </p:spTree>
    <p:extLst>
      <p:ext uri="{BB962C8B-B14F-4D97-AF65-F5344CB8AC3E}">
        <p14:creationId xmlns:p14="http://schemas.microsoft.com/office/powerpoint/2010/main" val="44275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i-FI"/>
              <a:t>Muokkaa perustyyl. napsautt.</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5D02D708-D4EB-2E44-91BE-23FB9D75B417}" type="datetime1">
              <a:rPr lang="en-US" smtClean="0"/>
              <a:t>2/15/19</a:t>
            </a:fld>
            <a:endParaRPr lang="en-GB"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96401A5-6D43-4D79-8AC7-DD5343F4D2DD}" type="slidenum">
              <a:rPr lang="en-GB" smtClean="0"/>
              <a:t>‹#›</a:t>
            </a:fld>
            <a:endParaRPr lang="en-GB"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6861059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0" y="596348"/>
            <a:ext cx="12192000" cy="2348764"/>
          </a:xfrm>
        </p:spPr>
        <p:txBody>
          <a:bodyPr anchor="ctr">
            <a:noAutofit/>
          </a:bodyPr>
          <a:lstStyle/>
          <a:p>
            <a:pPr algn="ctr"/>
            <a:r>
              <a:rPr lang="en-US" b="1" cap="none" dirty="0">
                <a:latin typeface="Times New Roman" panose="02020603050405020304" pitchFamily="18" charset="0"/>
                <a:cs typeface="Times New Roman" panose="02020603050405020304" pitchFamily="18" charset="0"/>
              </a:rPr>
              <a:t>THE CAR SPECIAL CRIMINAL COURT’S PROSECUTIONS AND INVESTIGATIONS STRATEGY, INITIATION OF CASES, AND LEGAL AID</a:t>
            </a:r>
            <a:endParaRPr lang="fi-FI" cap="none" dirty="0">
              <a:latin typeface="Times New Roman" panose="02020603050405020304" pitchFamily="18" charset="0"/>
              <a:cs typeface="Times New Roman" panose="02020603050405020304" pitchFamily="18" charset="0"/>
            </a:endParaRPr>
          </a:p>
        </p:txBody>
      </p:sp>
      <p:pic>
        <p:nvPicPr>
          <p:cNvPr id="3" name="Kuva 2"/>
          <p:cNvPicPr>
            <a:picLocks noChangeAspect="1"/>
          </p:cNvPicPr>
          <p:nvPr/>
        </p:nvPicPr>
        <p:blipFill rotWithShape="1">
          <a:blip r:embed="rId3">
            <a:extLst>
              <a:ext uri="{28A0092B-C50C-407E-A947-70E740481C1C}">
                <a14:useLocalDpi xmlns:a14="http://schemas.microsoft.com/office/drawing/2010/main" val="0"/>
              </a:ext>
            </a:extLst>
          </a:blip>
          <a:srcRect t="27332" b="24667"/>
          <a:stretch/>
        </p:blipFill>
        <p:spPr>
          <a:xfrm>
            <a:off x="436417" y="3004738"/>
            <a:ext cx="11505495" cy="3681758"/>
          </a:xfrm>
          <a:prstGeom prst="rect">
            <a:avLst/>
          </a:prstGeom>
        </p:spPr>
      </p:pic>
      <p:sp>
        <p:nvSpPr>
          <p:cNvPr id="4" name="Slide Number Placeholder 3">
            <a:extLst>
              <a:ext uri="{FF2B5EF4-FFF2-40B4-BE49-F238E27FC236}">
                <a16:creationId xmlns:a16="http://schemas.microsoft.com/office/drawing/2014/main" id="{318F616E-335C-2148-9A09-C15C0D07D9DF}"/>
              </a:ext>
            </a:extLst>
          </p:cNvPr>
          <p:cNvSpPr>
            <a:spLocks noGrp="1"/>
          </p:cNvSpPr>
          <p:nvPr>
            <p:ph type="sldNum" sz="quarter" idx="12"/>
          </p:nvPr>
        </p:nvSpPr>
        <p:spPr/>
        <p:txBody>
          <a:bodyPr/>
          <a:lstStyle/>
          <a:p>
            <a:fld id="{196401A5-6D43-4D79-8AC7-DD5343F4D2DD}" type="slidenum">
              <a:rPr lang="en-GB" smtClean="0"/>
              <a:t>2</a:t>
            </a:fld>
            <a:endParaRPr lang="en-GB" dirty="0"/>
          </a:p>
        </p:txBody>
      </p:sp>
    </p:spTree>
    <p:extLst>
      <p:ext uri="{BB962C8B-B14F-4D97-AF65-F5344CB8AC3E}">
        <p14:creationId xmlns:p14="http://schemas.microsoft.com/office/powerpoint/2010/main" val="4318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81191" y="2090058"/>
            <a:ext cx="11338665" cy="4767942"/>
          </a:xfrm>
        </p:spPr>
        <p:txBody>
          <a:bodyPr>
            <a:normAutofit fontScale="40000" lnSpcReduction="20000"/>
          </a:bodyPr>
          <a:lstStyle/>
          <a:p>
            <a:pPr marL="0" indent="0">
              <a:buNone/>
            </a:pPr>
            <a:r>
              <a:rPr lang="en-US" sz="7000" i="1" dirty="0">
                <a:latin typeface="Times New Roman" panose="02020603050405020304" pitchFamily="18" charset="0"/>
                <a:cs typeface="Times New Roman" panose="02020603050405020304" pitchFamily="18" charset="0"/>
              </a:rPr>
              <a:t>Applicable to Special Prosecutor – criteria pertain to prosecutorial discretion as to investigation </a:t>
            </a:r>
          </a:p>
          <a:p>
            <a:pPr marL="0" indent="0">
              <a:buNone/>
            </a:pPr>
            <a:endParaRPr lang="en-US" sz="5000" i="1" dirty="0">
              <a:latin typeface="Times New Roman" panose="02020603050405020304" pitchFamily="18" charset="0"/>
              <a:cs typeface="Times New Roman" panose="02020603050405020304" pitchFamily="18" charset="0"/>
            </a:endParaRPr>
          </a:p>
          <a:p>
            <a:pPr lvl="0"/>
            <a:r>
              <a:rPr lang="en-US" sz="7000" dirty="0">
                <a:latin typeface="Times New Roman" panose="02020603050405020304" pitchFamily="18" charset="0"/>
                <a:cs typeface="Times New Roman" panose="02020603050405020304" pitchFamily="18" charset="0"/>
              </a:rPr>
              <a:t>Feasibility of the investigations: security</a:t>
            </a:r>
          </a:p>
          <a:p>
            <a:pPr lvl="0"/>
            <a:r>
              <a:rPr lang="en-US" sz="7000" dirty="0">
                <a:latin typeface="Times New Roman" panose="02020603050405020304" pitchFamily="18" charset="0"/>
                <a:cs typeface="Times New Roman" panose="02020603050405020304" pitchFamily="18" charset="0"/>
              </a:rPr>
              <a:t>Representativeness of the incidents </a:t>
            </a:r>
          </a:p>
          <a:p>
            <a:pPr lvl="0"/>
            <a:r>
              <a:rPr lang="en-US" sz="7000" dirty="0">
                <a:latin typeface="Times New Roman" panose="02020603050405020304" pitchFamily="18" charset="0"/>
                <a:cs typeface="Times New Roman" panose="02020603050405020304" pitchFamily="18" charset="0"/>
              </a:rPr>
              <a:t>Possibility / likelihood of arrest</a:t>
            </a:r>
          </a:p>
          <a:p>
            <a:pPr lvl="0"/>
            <a:r>
              <a:rPr lang="en-US" sz="7000" dirty="0">
                <a:latin typeface="Times New Roman" panose="02020603050405020304" pitchFamily="18" charset="0"/>
                <a:cs typeface="Times New Roman" panose="02020603050405020304" pitchFamily="18" charset="0"/>
              </a:rPr>
              <a:t>Availability of information and evidence</a:t>
            </a:r>
          </a:p>
          <a:p>
            <a:pPr lvl="0"/>
            <a:r>
              <a:rPr lang="en-US" sz="7000" dirty="0">
                <a:latin typeface="Times New Roman" panose="02020603050405020304" pitchFamily="18" charset="0"/>
                <a:cs typeface="Times New Roman" panose="02020603050405020304" pitchFamily="18" charset="0"/>
              </a:rPr>
              <a:t>Other strategic elements </a:t>
            </a:r>
          </a:p>
          <a:p>
            <a:pPr lvl="0"/>
            <a:r>
              <a:rPr lang="en-US" sz="7000" dirty="0">
                <a:latin typeface="Times New Roman" panose="02020603050405020304" pitchFamily="18" charset="0"/>
                <a:cs typeface="Times New Roman" panose="02020603050405020304" pitchFamily="18" charset="0"/>
              </a:rPr>
              <a:t>Public interest</a:t>
            </a:r>
          </a:p>
          <a:p>
            <a:endParaRPr lang="fi-FI" sz="2800" dirty="0">
              <a:latin typeface="Times New Roman" panose="02020603050405020304" pitchFamily="18" charset="0"/>
              <a:cs typeface="Times New Roman" panose="02020603050405020304" pitchFamily="18" charset="0"/>
            </a:endParaRPr>
          </a:p>
        </p:txBody>
      </p:sp>
      <p:sp>
        <p:nvSpPr>
          <p:cNvPr id="5" name="Otsikko 1"/>
          <p:cNvSpPr txBox="1">
            <a:spLocks/>
          </p:cNvSpPr>
          <p:nvPr/>
        </p:nvSpPr>
        <p:spPr>
          <a:xfrm>
            <a:off x="581191" y="601579"/>
            <a:ext cx="11029616" cy="11550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000" b="1" dirty="0">
                <a:latin typeface="Times New Roman" panose="02020603050405020304" pitchFamily="18" charset="0"/>
                <a:cs typeface="Times New Roman" panose="02020603050405020304" pitchFamily="18" charset="0"/>
              </a:rPr>
              <a:t>Prioritization Criteria  FOR SP’S Investigations and Prosecutions</a:t>
            </a:r>
            <a:endParaRPr lang="fi-FI" sz="30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2BA308AD-117D-824E-8A33-7CCDEF0D3788}"/>
              </a:ext>
            </a:extLst>
          </p:cNvPr>
          <p:cNvSpPr>
            <a:spLocks noGrp="1"/>
          </p:cNvSpPr>
          <p:nvPr>
            <p:ph type="sldNum" sz="quarter" idx="12"/>
          </p:nvPr>
        </p:nvSpPr>
        <p:spPr/>
        <p:txBody>
          <a:bodyPr/>
          <a:lstStyle/>
          <a:p>
            <a:fld id="{196401A5-6D43-4D79-8AC7-DD5343F4D2DD}" type="slidenum">
              <a:rPr lang="en-GB" smtClean="0"/>
              <a:t>11</a:t>
            </a:fld>
            <a:endParaRPr lang="en-GB" dirty="0"/>
          </a:p>
        </p:txBody>
      </p:sp>
    </p:spTree>
    <p:extLst>
      <p:ext uri="{BB962C8B-B14F-4D97-AF65-F5344CB8AC3E}">
        <p14:creationId xmlns:p14="http://schemas.microsoft.com/office/powerpoint/2010/main" val="1805076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299F0-C244-9341-84C1-B025106A1191}"/>
              </a:ext>
            </a:extLst>
          </p:cNvPr>
          <p:cNvSpPr>
            <a:spLocks noGrp="1"/>
          </p:cNvSpPr>
          <p:nvPr>
            <p:ph idx="1"/>
          </p:nvPr>
        </p:nvSpPr>
        <p:spPr>
          <a:xfrm>
            <a:off x="581192" y="1402834"/>
            <a:ext cx="11029615" cy="4455966"/>
          </a:xfrm>
        </p:spPr>
        <p:txBody>
          <a:bodyPr>
            <a:normAutofit/>
          </a:bodyPr>
          <a:lstStyle/>
          <a:p>
            <a:pPr marL="0" indent="0">
              <a:buNone/>
            </a:pPr>
            <a:endParaRPr lang="en-US" sz="20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Provisions for international participation </a:t>
            </a:r>
          </a:p>
          <a:p>
            <a:r>
              <a:rPr lang="en-US" sz="2800" dirty="0">
                <a:latin typeface="Times New Roman" panose="02020603050405020304" pitchFamily="18" charset="0"/>
                <a:cs typeface="Times New Roman" panose="02020603050405020304" pitchFamily="18" charset="0"/>
              </a:rPr>
              <a:t>Establishment of a Special Corps of Lawyers </a:t>
            </a:r>
          </a:p>
          <a:p>
            <a:r>
              <a:rPr lang="en-US" sz="2800" dirty="0">
                <a:latin typeface="Times New Roman" panose="02020603050405020304" pitchFamily="18" charset="0"/>
                <a:cs typeface="Times New Roman" panose="02020603050405020304" pitchFamily="18" charset="0"/>
              </a:rPr>
              <a:t>Requirements for international lawyers to join the Special Corps of Lawyers</a:t>
            </a:r>
          </a:p>
          <a:p>
            <a:r>
              <a:rPr lang="en-US" sz="2800" dirty="0">
                <a:latin typeface="Times New Roman" panose="02020603050405020304" pitchFamily="18" charset="0"/>
                <a:cs typeface="Times New Roman" panose="02020603050405020304" pitchFamily="18" charset="0"/>
              </a:rPr>
              <a:t>International support offices</a:t>
            </a:r>
          </a:p>
        </p:txBody>
      </p:sp>
      <p:sp>
        <p:nvSpPr>
          <p:cNvPr id="5" name="Otsikko 1"/>
          <p:cNvSpPr txBox="1">
            <a:spLocks/>
          </p:cNvSpPr>
          <p:nvPr/>
        </p:nvSpPr>
        <p:spPr>
          <a:xfrm>
            <a:off x="581191" y="769719"/>
            <a:ext cx="11029616" cy="633114"/>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000" b="1" dirty="0">
                <a:latin typeface="Times New Roman" panose="02020603050405020304" pitchFamily="18" charset="0"/>
                <a:cs typeface="Times New Roman" panose="02020603050405020304" pitchFamily="18" charset="0"/>
              </a:rPr>
              <a:t>Legal AID PROVISIONS</a:t>
            </a:r>
            <a:endParaRPr lang="fi-FI" sz="30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AFE18918-F812-E144-860E-FDB3D042ECF4}"/>
              </a:ext>
            </a:extLst>
          </p:cNvPr>
          <p:cNvSpPr>
            <a:spLocks noGrp="1"/>
          </p:cNvSpPr>
          <p:nvPr>
            <p:ph type="sldNum" sz="quarter" idx="12"/>
          </p:nvPr>
        </p:nvSpPr>
        <p:spPr/>
        <p:txBody>
          <a:bodyPr/>
          <a:lstStyle/>
          <a:p>
            <a:fld id="{196401A5-6D43-4D79-8AC7-DD5343F4D2DD}" type="slidenum">
              <a:rPr lang="en-GB" smtClean="0"/>
              <a:t>12</a:t>
            </a:fld>
            <a:endParaRPr lang="en-GB" dirty="0"/>
          </a:p>
        </p:txBody>
      </p:sp>
    </p:spTree>
    <p:extLst>
      <p:ext uri="{BB962C8B-B14F-4D97-AF65-F5344CB8AC3E}">
        <p14:creationId xmlns:p14="http://schemas.microsoft.com/office/powerpoint/2010/main" val="4074576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0F827FD-A2B5-8C45-B44D-18BCD490AF78}"/>
              </a:ext>
            </a:extLst>
          </p:cNvPr>
          <p:cNvPicPr>
            <a:picLocks noChangeAspect="1"/>
          </p:cNvPicPr>
          <p:nvPr/>
        </p:nvPicPr>
        <p:blipFill>
          <a:blip r:embed="rId3"/>
          <a:stretch>
            <a:fillRect/>
          </a:stretch>
        </p:blipFill>
        <p:spPr>
          <a:xfrm>
            <a:off x="3135086" y="2630706"/>
            <a:ext cx="6433457" cy="1897328"/>
          </a:xfrm>
          <a:prstGeom prst="rect">
            <a:avLst/>
          </a:prstGeom>
        </p:spPr>
      </p:pic>
      <p:sp>
        <p:nvSpPr>
          <p:cNvPr id="2" name="Slide Number Placeholder 1">
            <a:extLst>
              <a:ext uri="{FF2B5EF4-FFF2-40B4-BE49-F238E27FC236}">
                <a16:creationId xmlns:a16="http://schemas.microsoft.com/office/drawing/2014/main" id="{EEF7B50B-F103-DA4E-9137-CD5BC0D3E371}"/>
              </a:ext>
            </a:extLst>
          </p:cNvPr>
          <p:cNvSpPr>
            <a:spLocks noGrp="1"/>
          </p:cNvSpPr>
          <p:nvPr>
            <p:ph type="sldNum" sz="quarter" idx="12"/>
          </p:nvPr>
        </p:nvSpPr>
        <p:spPr/>
        <p:txBody>
          <a:bodyPr/>
          <a:lstStyle/>
          <a:p>
            <a:fld id="{196401A5-6D43-4D79-8AC7-DD5343F4D2DD}" type="slidenum">
              <a:rPr lang="en-GB" smtClean="0"/>
              <a:t>13</a:t>
            </a:fld>
            <a:endParaRPr lang="en-GB" dirty="0"/>
          </a:p>
        </p:txBody>
      </p:sp>
    </p:spTree>
    <p:extLst>
      <p:ext uri="{BB962C8B-B14F-4D97-AF65-F5344CB8AC3E}">
        <p14:creationId xmlns:p14="http://schemas.microsoft.com/office/powerpoint/2010/main" val="242206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581191" y="805542"/>
            <a:ext cx="11029616" cy="627385"/>
          </a:xfrm>
        </p:spPr>
        <p:txBody>
          <a:bodyPr>
            <a:noAutofit/>
          </a:bodyPr>
          <a:lstStyle/>
          <a:p>
            <a:pPr algn="ctr"/>
            <a:r>
              <a:rPr lang="en-US" sz="3000" b="1" dirty="0">
                <a:latin typeface="Times New Roman" panose="02020603050405020304" pitchFamily="18" charset="0"/>
                <a:cs typeface="Times New Roman" panose="02020603050405020304" pitchFamily="18" charset="0"/>
              </a:rPr>
              <a:t>Key events since the </a:t>
            </a:r>
            <a:r>
              <a:rPr lang="en-US" sz="3000" b="1" dirty="0" err="1">
                <a:latin typeface="Times New Roman" panose="02020603050405020304" pitchFamily="18" charset="0"/>
                <a:cs typeface="Times New Roman" panose="02020603050405020304" pitchFamily="18" charset="0"/>
              </a:rPr>
              <a:t>SCc’s</a:t>
            </a:r>
            <a:r>
              <a:rPr lang="en-US" sz="3000" b="1" dirty="0">
                <a:latin typeface="Times New Roman" panose="02020603050405020304" pitchFamily="18" charset="0"/>
                <a:cs typeface="Times New Roman" panose="02020603050405020304" pitchFamily="18" charset="0"/>
              </a:rPr>
              <a:t> establishment</a:t>
            </a:r>
            <a:endParaRPr lang="fi-FI" sz="3000"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idx="1"/>
          </p:nvPr>
        </p:nvSpPr>
        <p:spPr>
          <a:xfrm>
            <a:off x="581192" y="2645228"/>
            <a:ext cx="11029615" cy="3984171"/>
          </a:xfrm>
        </p:spPr>
        <p:txBody>
          <a:bodyPr>
            <a:noAutofit/>
          </a:bodyPr>
          <a:lstStyle/>
          <a:p>
            <a:pPr lvl="0"/>
            <a:r>
              <a:rPr lang="en-US" sz="2400" dirty="0">
                <a:latin typeface="Times New Roman" panose="02020603050405020304" pitchFamily="18" charset="0"/>
                <a:cs typeface="Times New Roman" panose="02020603050405020304" pitchFamily="18" charset="0"/>
              </a:rPr>
              <a:t>June 2015: Law establishing the Special Criminal Court </a:t>
            </a:r>
            <a:endParaRPr lang="fi-FI"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July 2018: Adoption of Rules of Procedure and Evidence</a:t>
            </a:r>
            <a:endParaRPr lang="fi-FI"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October 2018:</a:t>
            </a:r>
          </a:p>
          <a:p>
            <a:pPr lvl="1"/>
            <a:r>
              <a:rPr lang="en-US" sz="2400" dirty="0">
                <a:latin typeface="Times New Roman" panose="02020603050405020304" pitchFamily="18" charset="0"/>
                <a:cs typeface="Times New Roman" panose="02020603050405020304" pitchFamily="18" charset="0"/>
              </a:rPr>
              <a:t>Inaugural session of the SCC</a:t>
            </a:r>
          </a:p>
          <a:p>
            <a:pPr lvl="1"/>
            <a:r>
              <a:rPr lang="fi-FI" sz="2400" dirty="0">
                <a:latin typeface="Times New Roman" panose="02020603050405020304" pitchFamily="18" charset="0"/>
                <a:cs typeface="Times New Roman" panose="02020603050405020304" pitchFamily="18" charset="0"/>
              </a:rPr>
              <a:t>Adoption of </a:t>
            </a:r>
            <a:r>
              <a:rPr lang="fi-FI" sz="2400" dirty="0" err="1">
                <a:latin typeface="Times New Roman" panose="02020603050405020304" pitchFamily="18" charset="0"/>
                <a:cs typeface="Times New Roman" panose="02020603050405020304" pitchFamily="18" charset="0"/>
              </a:rPr>
              <a:t>Internal</a:t>
            </a:r>
            <a:r>
              <a:rPr lang="fi-FI" sz="2400" dirty="0">
                <a:latin typeface="Times New Roman" panose="02020603050405020304" pitchFamily="18" charset="0"/>
                <a:cs typeface="Times New Roman" panose="02020603050405020304" pitchFamily="18" charset="0"/>
              </a:rPr>
              <a:t> </a:t>
            </a:r>
            <a:r>
              <a:rPr lang="fi-FI" sz="2400" dirty="0" err="1">
                <a:latin typeface="Times New Roman" panose="02020603050405020304" pitchFamily="18" charset="0"/>
                <a:cs typeface="Times New Roman" panose="02020603050405020304" pitchFamily="18" charset="0"/>
              </a:rPr>
              <a:t>Regulations</a:t>
            </a:r>
            <a:endParaRPr lang="fi-FI" sz="2400" dirty="0">
              <a:latin typeface="Times New Roman" panose="02020603050405020304" pitchFamily="18" charset="0"/>
              <a:cs typeface="Times New Roman" panose="02020603050405020304" pitchFamily="18" charset="0"/>
            </a:endParaRPr>
          </a:p>
          <a:p>
            <a:pPr lvl="1"/>
            <a:r>
              <a:rPr lang="fi-FI" sz="2400" dirty="0" err="1">
                <a:latin typeface="Times New Roman" panose="02020603050405020304" pitchFamily="18" charset="0"/>
                <a:cs typeface="Times New Roman" panose="02020603050405020304" pitchFamily="18" charset="0"/>
              </a:rPr>
              <a:t>Decree</a:t>
            </a:r>
            <a:r>
              <a:rPr lang="fi-FI" sz="2400" dirty="0">
                <a:latin typeface="Times New Roman" panose="02020603050405020304" pitchFamily="18" charset="0"/>
                <a:cs typeface="Times New Roman" panose="02020603050405020304" pitchFamily="18" charset="0"/>
              </a:rPr>
              <a:t> on </a:t>
            </a:r>
            <a:r>
              <a:rPr lang="fi-FI" sz="2400" dirty="0" err="1">
                <a:latin typeface="Times New Roman" panose="02020603050405020304" pitchFamily="18" charset="0"/>
                <a:cs typeface="Times New Roman" panose="02020603050405020304" pitchFamily="18" charset="0"/>
              </a:rPr>
              <a:t>Special</a:t>
            </a:r>
            <a:r>
              <a:rPr lang="fi-FI" sz="2400" dirty="0">
                <a:latin typeface="Times New Roman" panose="02020603050405020304" pitchFamily="18" charset="0"/>
                <a:cs typeface="Times New Roman" panose="02020603050405020304" pitchFamily="18" charset="0"/>
              </a:rPr>
              <a:t> </a:t>
            </a:r>
            <a:r>
              <a:rPr lang="fi-FI" sz="2400" dirty="0" err="1">
                <a:latin typeface="Times New Roman" panose="02020603050405020304" pitchFamily="18" charset="0"/>
                <a:cs typeface="Times New Roman" panose="02020603050405020304" pitchFamily="18" charset="0"/>
              </a:rPr>
              <a:t>Judicial</a:t>
            </a:r>
            <a:r>
              <a:rPr lang="fi-FI" sz="2400" dirty="0">
                <a:latin typeface="Times New Roman" panose="02020603050405020304" pitchFamily="18" charset="0"/>
                <a:cs typeface="Times New Roman" panose="02020603050405020304" pitchFamily="18" charset="0"/>
              </a:rPr>
              <a:t> Police </a:t>
            </a:r>
            <a:r>
              <a:rPr lang="fi-FI" sz="2400" dirty="0" err="1">
                <a:latin typeface="Times New Roman" panose="02020603050405020304" pitchFamily="18" charset="0"/>
                <a:cs typeface="Times New Roman" panose="02020603050405020304" pitchFamily="18" charset="0"/>
              </a:rPr>
              <a:t>Unit</a:t>
            </a:r>
            <a:endParaRPr lang="fi-FI"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December 2018: </a:t>
            </a:r>
          </a:p>
          <a:p>
            <a:pPr lvl="1"/>
            <a:r>
              <a:rPr lang="en-US" sz="2400" dirty="0">
                <a:latin typeface="Times New Roman" panose="02020603050405020304" pitchFamily="18" charset="0"/>
                <a:cs typeface="Times New Roman" panose="02020603050405020304" pitchFamily="18" charset="0"/>
              </a:rPr>
              <a:t>Publication of the SCC’s Prosecutions and Investigations Strategy</a:t>
            </a:r>
          </a:p>
          <a:p>
            <a:pPr lvl="1"/>
            <a:r>
              <a:rPr lang="en-US" sz="2400" dirty="0">
                <a:latin typeface="Times New Roman" panose="02020603050405020304" pitchFamily="18" charset="0"/>
                <a:cs typeface="Times New Roman" panose="02020603050405020304" pitchFamily="18" charset="0"/>
              </a:rPr>
              <a:t>Executive Order relation to Special Corps of Lawyers</a:t>
            </a:r>
          </a:p>
          <a:p>
            <a:pPr lvl="0"/>
            <a:endParaRPr lang="fi-FI"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D0E8080-68D1-2248-AE52-19254645B27E}"/>
              </a:ext>
            </a:extLst>
          </p:cNvPr>
          <p:cNvSpPr>
            <a:spLocks noGrp="1"/>
          </p:cNvSpPr>
          <p:nvPr>
            <p:ph type="sldNum" sz="quarter" idx="12"/>
          </p:nvPr>
        </p:nvSpPr>
        <p:spPr/>
        <p:txBody>
          <a:bodyPr/>
          <a:lstStyle/>
          <a:p>
            <a:fld id="{196401A5-6D43-4D79-8AC7-DD5343F4D2DD}" type="slidenum">
              <a:rPr lang="en-GB" smtClean="0"/>
              <a:t>3</a:t>
            </a:fld>
            <a:endParaRPr lang="en-GB" dirty="0"/>
          </a:p>
        </p:txBody>
      </p:sp>
    </p:spTree>
    <p:extLst>
      <p:ext uri="{BB962C8B-B14F-4D97-AF65-F5344CB8AC3E}">
        <p14:creationId xmlns:p14="http://schemas.microsoft.com/office/powerpoint/2010/main" val="1722064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81192" y="818147"/>
            <a:ext cx="11029616" cy="657177"/>
          </a:xfrm>
        </p:spPr>
        <p:txBody>
          <a:bodyPr>
            <a:noAutofit/>
          </a:bodyPr>
          <a:lstStyle/>
          <a:p>
            <a:pPr algn="ctr"/>
            <a:br>
              <a:rPr lang="en-US" sz="3000" b="1" dirty="0">
                <a:latin typeface="Times New Roman" panose="02020603050405020304" pitchFamily="18" charset="0"/>
                <a:cs typeface="Times New Roman" panose="02020603050405020304" pitchFamily="18" charset="0"/>
              </a:rPr>
            </a:br>
            <a:br>
              <a:rPr lang="en-US" sz="30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SCC’s Prosecutions and Investigations Strategy</a:t>
            </a:r>
            <a:endParaRPr lang="fi-FI" sz="3000" dirty="0">
              <a:latin typeface="Times New Roman" panose="02020603050405020304" pitchFamily="18" charset="0"/>
              <a:cs typeface="Times New Roman" panose="02020603050405020304" pitchFamily="18" charset="0"/>
            </a:endParaRPr>
          </a:p>
        </p:txBody>
      </p:sp>
      <p:pic>
        <p:nvPicPr>
          <p:cNvPr id="4" name="Sisällön paikkamerkki 3"/>
          <p:cNvPicPr>
            <a:picLocks noGrp="1"/>
          </p:cNvPicPr>
          <p:nvPr>
            <p:ph idx="1"/>
          </p:nvPr>
        </p:nvPicPr>
        <p:blipFill rotWithShape="1">
          <a:blip r:embed="rId3"/>
          <a:srcRect l="38166" t="13152" r="39660" b="13512"/>
          <a:stretch/>
        </p:blipFill>
        <p:spPr bwMode="auto">
          <a:xfrm>
            <a:off x="6526306" y="1918446"/>
            <a:ext cx="4679576" cy="4805083"/>
          </a:xfrm>
          <a:prstGeom prst="rect">
            <a:avLst/>
          </a:prstGeom>
          <a:ln>
            <a:noFill/>
          </a:ln>
          <a:extLst>
            <a:ext uri="{53640926-AAD7-44D8-BBD7-CCE9431645EC}">
              <a14:shadowObscured xmlns:a14="http://schemas.microsoft.com/office/drawing/2010/main"/>
            </a:ext>
          </a:extLst>
        </p:spPr>
      </p:pic>
      <p:sp>
        <p:nvSpPr>
          <p:cNvPr id="6" name="Sisällön paikkamerkki 2"/>
          <p:cNvSpPr txBox="1">
            <a:spLocks/>
          </p:cNvSpPr>
          <p:nvPr/>
        </p:nvSpPr>
        <p:spPr>
          <a:xfrm>
            <a:off x="143435" y="2474259"/>
            <a:ext cx="6382871" cy="1416423"/>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fi-FI" sz="2400" b="1" dirty="0" err="1">
                <a:latin typeface="Times New Roman" panose="02020603050405020304" pitchFamily="18" charset="0"/>
                <a:cs typeface="Times New Roman" panose="02020603050405020304" pitchFamily="18" charset="0"/>
              </a:rPr>
              <a:t>https</a:t>
            </a:r>
            <a:r>
              <a:rPr lang="fi-FI" sz="2400" b="1" dirty="0">
                <a:latin typeface="Times New Roman" panose="02020603050405020304" pitchFamily="18" charset="0"/>
                <a:cs typeface="Times New Roman" panose="02020603050405020304" pitchFamily="18" charset="0"/>
              </a:rPr>
              <a:t>://</a:t>
            </a:r>
            <a:r>
              <a:rPr lang="fi-FI" sz="2400" b="1" dirty="0" err="1">
                <a:latin typeface="Times New Roman" panose="02020603050405020304" pitchFamily="18" charset="0"/>
                <a:cs typeface="Times New Roman" panose="02020603050405020304" pitchFamily="18" charset="0"/>
              </a:rPr>
              <a:t>www.cps-rca.cf</a:t>
            </a:r>
            <a:r>
              <a:rPr lang="fi-FI" sz="2400" b="1" dirty="0">
                <a:latin typeface="Times New Roman" panose="02020603050405020304" pitchFamily="18" charset="0"/>
                <a:cs typeface="Times New Roman" panose="02020603050405020304" pitchFamily="18" charset="0"/>
              </a:rPr>
              <a:t>/fr/strategie-denquetes-0</a:t>
            </a:r>
          </a:p>
        </p:txBody>
      </p:sp>
      <p:sp>
        <p:nvSpPr>
          <p:cNvPr id="3" name="Slide Number Placeholder 2">
            <a:extLst>
              <a:ext uri="{FF2B5EF4-FFF2-40B4-BE49-F238E27FC236}">
                <a16:creationId xmlns:a16="http://schemas.microsoft.com/office/drawing/2014/main" id="{692A8AAD-4584-884F-8F6C-CB176AA6A3DA}"/>
              </a:ext>
            </a:extLst>
          </p:cNvPr>
          <p:cNvSpPr>
            <a:spLocks noGrp="1"/>
          </p:cNvSpPr>
          <p:nvPr>
            <p:ph type="sldNum" sz="quarter" idx="12"/>
          </p:nvPr>
        </p:nvSpPr>
        <p:spPr/>
        <p:txBody>
          <a:bodyPr/>
          <a:lstStyle/>
          <a:p>
            <a:fld id="{196401A5-6D43-4D79-8AC7-DD5343F4D2DD}" type="slidenum">
              <a:rPr lang="en-GB" smtClean="0"/>
              <a:t>4</a:t>
            </a:fld>
            <a:endParaRPr lang="en-GB" dirty="0"/>
          </a:p>
        </p:txBody>
      </p:sp>
    </p:spTree>
    <p:extLst>
      <p:ext uri="{BB962C8B-B14F-4D97-AF65-F5344CB8AC3E}">
        <p14:creationId xmlns:p14="http://schemas.microsoft.com/office/powerpoint/2010/main" val="663130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81192" y="842211"/>
            <a:ext cx="11029616" cy="633114"/>
          </a:xfrm>
        </p:spPr>
        <p:txBody>
          <a:bodyPr>
            <a:normAutofit/>
          </a:bodyPr>
          <a:lstStyle/>
          <a:p>
            <a:pPr algn="ctr"/>
            <a:r>
              <a:rPr lang="en-US" sz="3000" b="1" dirty="0">
                <a:latin typeface="Times New Roman" panose="02020603050405020304" pitchFamily="18" charset="0"/>
                <a:cs typeface="Times New Roman" panose="02020603050405020304" pitchFamily="18" charset="0"/>
              </a:rPr>
              <a:t>Why A strategy? Why PUBLIC?</a:t>
            </a:r>
            <a:endParaRPr lang="fi-FI" sz="3000"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idx="1"/>
          </p:nvPr>
        </p:nvSpPr>
        <p:spPr>
          <a:xfrm>
            <a:off x="1051560" y="2103120"/>
            <a:ext cx="10559247" cy="3818709"/>
          </a:xfrm>
        </p:spPr>
        <p:txBody>
          <a:bodyPr>
            <a:noAutofit/>
          </a:bodyPr>
          <a:lstStyle/>
          <a:p>
            <a:pPr marL="0" lvl="0" indent="0">
              <a:buNone/>
            </a:pPr>
            <a:r>
              <a:rPr lang="en-US" sz="2600" dirty="0">
                <a:solidFill>
                  <a:schemeClr val="tx1"/>
                </a:solidFill>
                <a:latin typeface="Times New Roman" panose="02020603050405020304" pitchFamily="18" charset="0"/>
                <a:cs typeface="Times New Roman" panose="02020603050405020304" pitchFamily="18" charset="0"/>
              </a:rPr>
              <a:t>To define and communicate the SCC’s “area of intervention” due to :</a:t>
            </a:r>
          </a:p>
          <a:p>
            <a:pPr marL="0" lvl="0" indent="0">
              <a:buNone/>
            </a:pPr>
            <a:endParaRPr lang="en-US" sz="1400" dirty="0">
              <a:solidFill>
                <a:schemeClr val="tx1"/>
              </a:solidFill>
              <a:latin typeface="Times New Roman" panose="02020603050405020304" pitchFamily="18" charset="0"/>
              <a:cs typeface="Times New Roman" panose="02020603050405020304" pitchFamily="18" charset="0"/>
            </a:endParaRPr>
          </a:p>
          <a:p>
            <a:r>
              <a:rPr lang="en-US" sz="2600" dirty="0">
                <a:solidFill>
                  <a:schemeClr val="tx1"/>
                </a:solidFill>
                <a:latin typeface="Times New Roman" panose="02020603050405020304" pitchFamily="18" charset="0"/>
                <a:cs typeface="Times New Roman" panose="02020603050405020304" pitchFamily="18" charset="0"/>
              </a:rPr>
              <a:t>SCC’s broad jurisdiction and limited resources</a:t>
            </a:r>
          </a:p>
          <a:p>
            <a:pPr lvl="0"/>
            <a:r>
              <a:rPr lang="en-US" sz="2600" dirty="0">
                <a:solidFill>
                  <a:schemeClr val="tx1"/>
                </a:solidFill>
                <a:latin typeface="Times New Roman" panose="02020603050405020304" pitchFamily="18" charset="0"/>
                <a:cs typeface="Times New Roman" panose="02020603050405020304" pitchFamily="18" charset="0"/>
              </a:rPr>
              <a:t>Complementarity regime: concurrent jurisdiction with CAR ordinary courts and the ICC</a:t>
            </a:r>
          </a:p>
          <a:p>
            <a:r>
              <a:rPr lang="en-US" sz="2600" dirty="0">
                <a:solidFill>
                  <a:schemeClr val="tx1"/>
                </a:solidFill>
                <a:latin typeface="Times New Roman" panose="02020603050405020304" pitchFamily="18" charset="0"/>
                <a:cs typeface="Times New Roman" panose="02020603050405020304" pitchFamily="18" charset="0"/>
              </a:rPr>
              <a:t>Managing expectations: long, violent, </a:t>
            </a:r>
            <a:r>
              <a:rPr lang="en-US" sz="2600">
                <a:solidFill>
                  <a:schemeClr val="tx1"/>
                </a:solidFill>
                <a:latin typeface="Times New Roman" panose="02020603050405020304" pitchFamily="18" charset="0"/>
                <a:cs typeface="Times New Roman" panose="02020603050405020304" pitchFamily="18" charset="0"/>
              </a:rPr>
              <a:t>ongoing conflict</a:t>
            </a:r>
            <a:endParaRPr lang="en-US" sz="2600" dirty="0">
              <a:solidFill>
                <a:schemeClr val="tx1"/>
              </a:solidFill>
              <a:latin typeface="Times New Roman" panose="02020603050405020304" pitchFamily="18" charset="0"/>
              <a:cs typeface="Times New Roman" panose="02020603050405020304" pitchFamily="18" charset="0"/>
            </a:endParaRPr>
          </a:p>
          <a:p>
            <a:pPr lvl="0"/>
            <a:r>
              <a:rPr lang="en-US" sz="2600" dirty="0">
                <a:solidFill>
                  <a:schemeClr val="tx1"/>
                </a:solidFill>
                <a:latin typeface="Times New Roman" panose="02020603050405020304" pitchFamily="18" charset="0"/>
                <a:cs typeface="Times New Roman" panose="02020603050405020304" pitchFamily="18" charset="0"/>
              </a:rPr>
              <a:t>Unique procedure : dual avenues for the initiation of cases</a:t>
            </a:r>
          </a:p>
        </p:txBody>
      </p:sp>
      <p:sp>
        <p:nvSpPr>
          <p:cNvPr id="4" name="Slide Number Placeholder 3">
            <a:extLst>
              <a:ext uri="{FF2B5EF4-FFF2-40B4-BE49-F238E27FC236}">
                <a16:creationId xmlns:a16="http://schemas.microsoft.com/office/drawing/2014/main" id="{A7281489-C114-0E40-B4D6-3E579E7A4F20}"/>
              </a:ext>
            </a:extLst>
          </p:cNvPr>
          <p:cNvSpPr>
            <a:spLocks noGrp="1"/>
          </p:cNvSpPr>
          <p:nvPr>
            <p:ph type="sldNum" sz="quarter" idx="12"/>
          </p:nvPr>
        </p:nvSpPr>
        <p:spPr/>
        <p:txBody>
          <a:bodyPr/>
          <a:lstStyle/>
          <a:p>
            <a:fld id="{196401A5-6D43-4D79-8AC7-DD5343F4D2DD}" type="slidenum">
              <a:rPr lang="en-GB" smtClean="0"/>
              <a:t>5</a:t>
            </a:fld>
            <a:endParaRPr lang="en-GB" dirty="0"/>
          </a:p>
        </p:txBody>
      </p:sp>
    </p:spTree>
    <p:extLst>
      <p:ext uri="{BB962C8B-B14F-4D97-AF65-F5344CB8AC3E}">
        <p14:creationId xmlns:p14="http://schemas.microsoft.com/office/powerpoint/2010/main" val="590302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81192" y="842210"/>
            <a:ext cx="11029616" cy="584988"/>
          </a:xfrm>
        </p:spPr>
        <p:txBody>
          <a:bodyPr>
            <a:normAutofit/>
          </a:bodyPr>
          <a:lstStyle/>
          <a:p>
            <a:pPr algn="ctr"/>
            <a:r>
              <a:rPr lang="en-US" sz="3000" b="1" dirty="0">
                <a:latin typeface="Times New Roman" panose="02020603050405020304" pitchFamily="18" charset="0"/>
                <a:cs typeface="Times New Roman" panose="02020603050405020304" pitchFamily="18" charset="0"/>
              </a:rPr>
              <a:t>The SCC’s jurisdiction </a:t>
            </a:r>
            <a:endParaRPr lang="fi-FI" sz="3000"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idx="1"/>
          </p:nvPr>
        </p:nvSpPr>
        <p:spPr>
          <a:xfrm>
            <a:off x="394447" y="1900519"/>
            <a:ext cx="11474824" cy="4957482"/>
          </a:xfrm>
        </p:spPr>
        <p:txBody>
          <a:bodyPr>
            <a:noAutofit/>
          </a:bodyPr>
          <a:lstStyle/>
          <a:p>
            <a:pPr lvl="0" algn="just"/>
            <a:endParaRPr lang="en-US" sz="2200" b="1" dirty="0">
              <a:latin typeface="Times New Roman" panose="02020603050405020304" pitchFamily="18" charset="0"/>
              <a:cs typeface="Times New Roman" panose="02020603050405020304" pitchFamily="18" charset="0"/>
            </a:endParaRPr>
          </a:p>
          <a:p>
            <a:pPr lvl="0" algn="just"/>
            <a:r>
              <a:rPr lang="en-US" sz="2200" b="1" dirty="0">
                <a:latin typeface="Times New Roman" panose="02020603050405020304" pitchFamily="18" charset="0"/>
                <a:cs typeface="Times New Roman" panose="02020603050405020304" pitchFamily="18" charset="0"/>
              </a:rPr>
              <a:t>Temporal jurisdiction: </a:t>
            </a:r>
            <a:r>
              <a:rPr lang="en-US" sz="2200" dirty="0">
                <a:latin typeface="Times New Roman" panose="02020603050405020304" pitchFamily="18" charset="0"/>
                <a:cs typeface="Times New Roman" panose="02020603050405020304" pitchFamily="18" charset="0"/>
              </a:rPr>
              <a:t>since 1 January 2003 and continuing to date</a:t>
            </a:r>
            <a:r>
              <a:rPr lang="en-US" sz="2200" b="1"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(Art. 3, SCC Law)</a:t>
            </a:r>
          </a:p>
          <a:p>
            <a:pPr lvl="1" algn="just"/>
            <a:r>
              <a:rPr lang="en-US" sz="2200" dirty="0">
                <a:latin typeface="Times New Roman" panose="02020603050405020304" pitchFamily="18" charset="0"/>
                <a:cs typeface="Times New Roman" panose="02020603050405020304" pitchFamily="18" charset="0"/>
              </a:rPr>
              <a:t>Non-applicability of statute of limitations</a:t>
            </a:r>
            <a:endParaRPr lang="fi-FI" sz="2200" dirty="0">
              <a:latin typeface="Times New Roman" panose="02020603050405020304" pitchFamily="18" charset="0"/>
              <a:cs typeface="Times New Roman" panose="02020603050405020304" pitchFamily="18" charset="0"/>
            </a:endParaRPr>
          </a:p>
          <a:p>
            <a:pPr algn="just"/>
            <a:r>
              <a:rPr lang="en-US" sz="2200" b="1" dirty="0">
                <a:latin typeface="Times New Roman" panose="02020603050405020304" pitchFamily="18" charset="0"/>
                <a:cs typeface="Times New Roman" panose="02020603050405020304" pitchFamily="18" charset="0"/>
              </a:rPr>
              <a:t>Personal jurisdiction: </a:t>
            </a:r>
            <a:r>
              <a:rPr lang="en-US" sz="2200" dirty="0">
                <a:latin typeface="Times New Roman" panose="02020603050405020304" pitchFamily="18" charset="0"/>
                <a:cs typeface="Times New Roman" panose="02020603050405020304" pitchFamily="18" charset="0"/>
              </a:rPr>
              <a:t>not limited to senior leaders and those most responsible; all authors of crimes falling within the SCC’s jurisdiction of the court, i.e. any physical or moral person (CAR Penal Code, Articles 10, 159 et 160).</a:t>
            </a:r>
            <a:endParaRPr lang="fi-FI" sz="2200" dirty="0">
              <a:latin typeface="Times New Roman" panose="02020603050405020304" pitchFamily="18" charset="0"/>
              <a:cs typeface="Times New Roman" panose="02020603050405020304" pitchFamily="18" charset="0"/>
            </a:endParaRPr>
          </a:p>
          <a:p>
            <a:pPr lvl="0" algn="just"/>
            <a:r>
              <a:rPr lang="en-US" sz="2200" b="1" dirty="0">
                <a:latin typeface="Times New Roman" panose="02020603050405020304" pitchFamily="18" charset="0"/>
                <a:cs typeface="Times New Roman" panose="02020603050405020304" pitchFamily="18" charset="0"/>
              </a:rPr>
              <a:t>Subject-matter jurisdiction: </a:t>
            </a:r>
            <a:r>
              <a:rPr lang="en-US" sz="2200" dirty="0">
                <a:latin typeface="Times New Roman" panose="02020603050405020304" pitchFamily="18" charset="0"/>
                <a:cs typeface="Times New Roman" panose="02020603050405020304" pitchFamily="18" charset="0"/>
              </a:rPr>
              <a:t>grave violations of human rights and international humanitarian law as defined by the CAR Penal Code and by virtue of the CAR’s international law obligations, in particular genocide, crimes against humanity and war crimes. </a:t>
            </a:r>
            <a:r>
              <a:rPr lang="en-US" sz="2200" b="1"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Art. 3, SCC Law)</a:t>
            </a:r>
            <a:endParaRPr lang="fi-FI" sz="2200" dirty="0">
              <a:latin typeface="Times New Roman" panose="02020603050405020304" pitchFamily="18" charset="0"/>
              <a:cs typeface="Times New Roman" panose="02020603050405020304" pitchFamily="18" charset="0"/>
            </a:endParaRPr>
          </a:p>
          <a:p>
            <a:pPr lvl="0" algn="just"/>
            <a:r>
              <a:rPr lang="en-US" sz="2200" b="1" dirty="0">
                <a:latin typeface="Times New Roman" panose="02020603050405020304" pitchFamily="18" charset="0"/>
                <a:cs typeface="Times New Roman" panose="02020603050405020304" pitchFamily="18" charset="0"/>
              </a:rPr>
              <a:t>Territorial jurisdiction: </a:t>
            </a:r>
            <a:r>
              <a:rPr lang="en-US" sz="2200" dirty="0">
                <a:latin typeface="Times New Roman" panose="02020603050405020304" pitchFamily="18" charset="0"/>
                <a:cs typeface="Times New Roman" panose="02020603050405020304" pitchFamily="18" charset="0"/>
              </a:rPr>
              <a:t>crimes committed in the CAR and acts of co-perpetration and complicity committed outside the CAR (Art. 4, SCC Law)</a:t>
            </a:r>
          </a:p>
          <a:p>
            <a:pPr marL="0" lvl="0" indent="0" algn="just">
              <a:buNone/>
            </a:pPr>
            <a:endParaRPr lang="fi-FI" sz="2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D382857-2F45-6D40-8760-148729D9B3CF}"/>
              </a:ext>
            </a:extLst>
          </p:cNvPr>
          <p:cNvSpPr>
            <a:spLocks noGrp="1"/>
          </p:cNvSpPr>
          <p:nvPr>
            <p:ph type="sldNum" sz="quarter" idx="12"/>
          </p:nvPr>
        </p:nvSpPr>
        <p:spPr/>
        <p:txBody>
          <a:bodyPr/>
          <a:lstStyle/>
          <a:p>
            <a:fld id="{196401A5-6D43-4D79-8AC7-DD5343F4D2DD}" type="slidenum">
              <a:rPr lang="en-GB" smtClean="0"/>
              <a:t>6</a:t>
            </a:fld>
            <a:endParaRPr lang="en-GB" dirty="0"/>
          </a:p>
        </p:txBody>
      </p:sp>
    </p:spTree>
    <p:extLst>
      <p:ext uri="{BB962C8B-B14F-4D97-AF65-F5344CB8AC3E}">
        <p14:creationId xmlns:p14="http://schemas.microsoft.com/office/powerpoint/2010/main" val="1337332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3779BE-C690-5B45-BA45-657372E7FDDC}"/>
              </a:ext>
            </a:extLst>
          </p:cNvPr>
          <p:cNvSpPr>
            <a:spLocks noGrp="1"/>
          </p:cNvSpPr>
          <p:nvPr>
            <p:ph idx="1"/>
          </p:nvPr>
        </p:nvSpPr>
        <p:spPr>
          <a:xfrm>
            <a:off x="581192" y="2180496"/>
            <a:ext cx="11029615" cy="4154990"/>
          </a:xfrm>
        </p:spPr>
        <p:txBody>
          <a:bodyPr>
            <a:noAutofit/>
          </a:bodyPr>
          <a:lstStyle/>
          <a:p>
            <a:pPr lvl="0"/>
            <a:r>
              <a:rPr lang="en-US" sz="3000" dirty="0">
                <a:latin typeface="Times New Roman" panose="02020603050405020304" pitchFamily="18" charset="0"/>
                <a:cs typeface="Times New Roman" panose="02020603050405020304" pitchFamily="18" charset="0"/>
              </a:rPr>
              <a:t>The SCC has primacy over CAR’s ordinary courts but not exclusive jurisdiction</a:t>
            </a:r>
            <a:endParaRPr lang="fi-FI" sz="3000" dirty="0">
              <a:latin typeface="Times New Roman" panose="02020603050405020304" pitchFamily="18" charset="0"/>
              <a:cs typeface="Times New Roman" panose="02020603050405020304" pitchFamily="18" charset="0"/>
            </a:endParaRPr>
          </a:p>
          <a:p>
            <a:pPr lvl="1"/>
            <a:r>
              <a:rPr lang="en-US" sz="2600" dirty="0">
                <a:latin typeface="Times New Roman" panose="02020603050405020304" pitchFamily="18" charset="0"/>
                <a:cs typeface="Times New Roman" panose="02020603050405020304" pitchFamily="18" charset="0"/>
              </a:rPr>
              <a:t>The SCC can request ordinary courts to transfer any of their case files falling in their joint jurisdiction to the SCC</a:t>
            </a:r>
            <a:endParaRPr lang="fi-FI" sz="2600" dirty="0">
              <a:latin typeface="Times New Roman" panose="02020603050405020304" pitchFamily="18" charset="0"/>
              <a:cs typeface="Times New Roman" panose="02020603050405020304" pitchFamily="18" charset="0"/>
            </a:endParaRPr>
          </a:p>
          <a:p>
            <a:pPr lvl="1"/>
            <a:r>
              <a:rPr lang="en-US" sz="2600" dirty="0">
                <a:latin typeface="Times New Roman" panose="02020603050405020304" pitchFamily="18" charset="0"/>
                <a:cs typeface="Times New Roman" panose="02020603050405020304" pitchFamily="18" charset="0"/>
              </a:rPr>
              <a:t>The SCC’s Special Prosecutor can also choose to transfer any SCC case files to the ordinary courts</a:t>
            </a:r>
            <a:endParaRPr lang="fi-FI" sz="2600" dirty="0">
              <a:latin typeface="Times New Roman" panose="02020603050405020304" pitchFamily="18" charset="0"/>
              <a:cs typeface="Times New Roman" panose="02020603050405020304" pitchFamily="18" charset="0"/>
            </a:endParaRPr>
          </a:p>
          <a:p>
            <a:pPr lvl="0"/>
            <a:r>
              <a:rPr lang="en-US" sz="3000" dirty="0">
                <a:latin typeface="Times New Roman" panose="02020603050405020304" pitchFamily="18" charset="0"/>
                <a:cs typeface="Times New Roman" panose="02020603050405020304" pitchFamily="18" charset="0"/>
              </a:rPr>
              <a:t>The ICC has primacy over the SCC for crimes committed since 2012. </a:t>
            </a:r>
            <a:endParaRPr lang="fi-FI" sz="3000" dirty="0">
              <a:latin typeface="Times New Roman" panose="02020603050405020304" pitchFamily="18" charset="0"/>
              <a:cs typeface="Times New Roman" panose="02020603050405020304" pitchFamily="18" charset="0"/>
            </a:endParaRPr>
          </a:p>
        </p:txBody>
      </p:sp>
      <p:sp>
        <p:nvSpPr>
          <p:cNvPr id="4" name="Otsikko 1"/>
          <p:cNvSpPr txBox="1">
            <a:spLocks/>
          </p:cNvSpPr>
          <p:nvPr/>
        </p:nvSpPr>
        <p:spPr>
          <a:xfrm>
            <a:off x="581191" y="842210"/>
            <a:ext cx="11029615" cy="636259"/>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000" b="1" dirty="0">
                <a:latin typeface="Times New Roman" panose="02020603050405020304" pitchFamily="18" charset="0"/>
                <a:cs typeface="Times New Roman" panose="02020603050405020304" pitchFamily="18" charset="0"/>
              </a:rPr>
              <a:t>COMPLEMENTARITY</a:t>
            </a:r>
            <a:endParaRPr lang="fi-FI" sz="30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4FA48818-0E43-3A4C-8F47-ABBBE31F8A0A}"/>
              </a:ext>
            </a:extLst>
          </p:cNvPr>
          <p:cNvSpPr>
            <a:spLocks noGrp="1"/>
          </p:cNvSpPr>
          <p:nvPr>
            <p:ph type="sldNum" sz="quarter" idx="12"/>
          </p:nvPr>
        </p:nvSpPr>
        <p:spPr/>
        <p:txBody>
          <a:bodyPr/>
          <a:lstStyle/>
          <a:p>
            <a:fld id="{196401A5-6D43-4D79-8AC7-DD5343F4D2DD}" type="slidenum">
              <a:rPr lang="en-GB" smtClean="0"/>
              <a:t>7</a:t>
            </a:fld>
            <a:endParaRPr lang="en-GB" dirty="0"/>
          </a:p>
        </p:txBody>
      </p:sp>
    </p:spTree>
    <p:extLst>
      <p:ext uri="{BB962C8B-B14F-4D97-AF65-F5344CB8AC3E}">
        <p14:creationId xmlns:p14="http://schemas.microsoft.com/office/powerpoint/2010/main" val="1658001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81192" y="702156"/>
            <a:ext cx="11029615" cy="1013800"/>
          </a:xfrm>
        </p:spPr>
        <p:txBody>
          <a:bodyPr>
            <a:noAutofit/>
          </a:bodyPr>
          <a:lstStyle/>
          <a:p>
            <a:pPr algn="ctr"/>
            <a:r>
              <a:rPr lang="en-US" sz="3000" b="1" dirty="0">
                <a:latin typeface="Times New Roman" panose="02020603050405020304" pitchFamily="18" charset="0"/>
                <a:cs typeface="Times New Roman" panose="02020603050405020304" pitchFamily="18" charset="0"/>
              </a:rPr>
              <a:t>Realities of the CAR conflict: </a:t>
            </a:r>
            <a:br>
              <a:rPr lang="en-US" sz="30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managing expectations</a:t>
            </a:r>
            <a:endParaRPr lang="fi-FI" sz="3000"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idx="1"/>
          </p:nvPr>
        </p:nvSpPr>
        <p:spPr>
          <a:xfrm>
            <a:off x="581192" y="2180496"/>
            <a:ext cx="11371322" cy="4057018"/>
          </a:xfrm>
        </p:spPr>
        <p:txBody>
          <a:bodyPr>
            <a:noAutofit/>
          </a:bodyPr>
          <a:lstStyle/>
          <a:p>
            <a:pPr lvl="0"/>
            <a:r>
              <a:rPr lang="en-US" sz="2800" dirty="0">
                <a:latin typeface="Times New Roman" panose="02020603050405020304" pitchFamily="18" charset="0"/>
                <a:cs typeface="Times New Roman" panose="02020603050405020304" pitchFamily="18" charset="0"/>
              </a:rPr>
              <a:t>Magnitude of violence committed in the CAR since 2003</a:t>
            </a:r>
            <a:endParaRPr lang="fi-FI"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Number of crimes and their nature, breadth across the county</a:t>
            </a:r>
            <a:endParaRPr lang="fi-FI"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Number of victims</a:t>
            </a:r>
            <a:endParaRPr lang="fi-FI"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Number of of presumed authors</a:t>
            </a:r>
            <a:endParaRPr lang="fi-FI"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Continuing violence in CAR including crimes potentially falling within the SCC’s jurisdiction </a:t>
            </a:r>
            <a:endParaRPr lang="fi-FI" sz="2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F121AA4-B90A-2C41-B9CA-D36ACB3B5C45}"/>
              </a:ext>
            </a:extLst>
          </p:cNvPr>
          <p:cNvSpPr>
            <a:spLocks noGrp="1"/>
          </p:cNvSpPr>
          <p:nvPr>
            <p:ph type="sldNum" sz="quarter" idx="12"/>
          </p:nvPr>
        </p:nvSpPr>
        <p:spPr/>
        <p:txBody>
          <a:bodyPr/>
          <a:lstStyle/>
          <a:p>
            <a:fld id="{196401A5-6D43-4D79-8AC7-DD5343F4D2DD}" type="slidenum">
              <a:rPr lang="en-GB" smtClean="0"/>
              <a:t>8</a:t>
            </a:fld>
            <a:endParaRPr lang="en-GB" dirty="0"/>
          </a:p>
        </p:txBody>
      </p:sp>
    </p:spTree>
    <p:extLst>
      <p:ext uri="{BB962C8B-B14F-4D97-AF65-F5344CB8AC3E}">
        <p14:creationId xmlns:p14="http://schemas.microsoft.com/office/powerpoint/2010/main" val="413706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uva 5"/>
          <p:cNvPicPr/>
          <p:nvPr/>
        </p:nvPicPr>
        <p:blipFill rotWithShape="1">
          <a:blip r:embed="rId3"/>
          <a:srcRect l="8253" t="37518" r="59840" b="31389"/>
          <a:stretch/>
        </p:blipFill>
        <p:spPr bwMode="auto">
          <a:xfrm>
            <a:off x="1665513" y="2155370"/>
            <a:ext cx="9122061" cy="4165891"/>
          </a:xfrm>
          <a:prstGeom prst="rect">
            <a:avLst/>
          </a:prstGeom>
          <a:ln>
            <a:noFill/>
          </a:ln>
          <a:extLst>
            <a:ext uri="{53640926-AAD7-44D8-BBD7-CCE9431645EC}">
              <a14:shadowObscured xmlns:a14="http://schemas.microsoft.com/office/drawing/2010/main"/>
            </a:ext>
          </a:extLst>
        </p:spPr>
      </p:pic>
      <p:sp>
        <p:nvSpPr>
          <p:cNvPr id="2" name="Otsikko 1"/>
          <p:cNvSpPr>
            <a:spLocks noGrp="1"/>
          </p:cNvSpPr>
          <p:nvPr>
            <p:ph type="title"/>
          </p:nvPr>
        </p:nvSpPr>
        <p:spPr>
          <a:xfrm>
            <a:off x="581024" y="783568"/>
            <a:ext cx="11029616" cy="670060"/>
          </a:xfrm>
        </p:spPr>
        <p:txBody>
          <a:bodyPr>
            <a:normAutofit/>
          </a:bodyPr>
          <a:lstStyle/>
          <a:p>
            <a:pPr algn="ctr"/>
            <a:r>
              <a:rPr lang="en-US" sz="3000" b="1" dirty="0">
                <a:latin typeface="Times New Roman" panose="02020603050405020304" pitchFamily="18" charset="0"/>
                <a:cs typeface="Times New Roman" panose="02020603050405020304" pitchFamily="18" charset="0"/>
              </a:rPr>
              <a:t>Procedure at the SCC: initiation of cases</a:t>
            </a:r>
            <a:endParaRPr lang="fi-FI" sz="3000"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52C9AE3D-05CF-7048-8497-7B0295B14680}"/>
              </a:ext>
            </a:extLst>
          </p:cNvPr>
          <p:cNvSpPr>
            <a:spLocks noGrp="1"/>
          </p:cNvSpPr>
          <p:nvPr>
            <p:ph type="sldNum" sz="quarter" idx="12"/>
          </p:nvPr>
        </p:nvSpPr>
        <p:spPr/>
        <p:txBody>
          <a:bodyPr/>
          <a:lstStyle/>
          <a:p>
            <a:fld id="{196401A5-6D43-4D79-8AC7-DD5343F4D2DD}" type="slidenum">
              <a:rPr lang="en-GB" smtClean="0"/>
              <a:t>9</a:t>
            </a:fld>
            <a:endParaRPr lang="en-GB" dirty="0"/>
          </a:p>
        </p:txBody>
      </p:sp>
    </p:spTree>
    <p:extLst>
      <p:ext uri="{BB962C8B-B14F-4D97-AF65-F5344CB8AC3E}">
        <p14:creationId xmlns:p14="http://schemas.microsoft.com/office/powerpoint/2010/main" val="1253353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81191" y="770021"/>
            <a:ext cx="11029616" cy="633114"/>
          </a:xfrm>
        </p:spPr>
        <p:txBody>
          <a:bodyPr>
            <a:normAutofit/>
          </a:bodyPr>
          <a:lstStyle/>
          <a:p>
            <a:pPr algn="ctr"/>
            <a:r>
              <a:rPr lang="en-US" sz="3000" b="1" dirty="0">
                <a:latin typeface="Times New Roman" panose="02020603050405020304" pitchFamily="18" charset="0"/>
                <a:cs typeface="Times New Roman" panose="02020603050405020304" pitchFamily="18" charset="0"/>
              </a:rPr>
              <a:t>Case selection criteria</a:t>
            </a:r>
            <a:endParaRPr lang="fi-FI" sz="3000" dirty="0">
              <a:latin typeface="Times New Roman" panose="02020603050405020304" pitchFamily="18" charset="0"/>
              <a:cs typeface="Times New Roman" panose="02020603050405020304" pitchFamily="18" charset="0"/>
            </a:endParaRPr>
          </a:p>
        </p:txBody>
      </p:sp>
      <p:sp>
        <p:nvSpPr>
          <p:cNvPr id="3" name="Sisällön paikkamerkki 2"/>
          <p:cNvSpPr>
            <a:spLocks noGrp="1"/>
          </p:cNvSpPr>
          <p:nvPr>
            <p:ph idx="1"/>
          </p:nvPr>
        </p:nvSpPr>
        <p:spPr>
          <a:xfrm>
            <a:off x="581192" y="1995056"/>
            <a:ext cx="11029615" cy="3863744"/>
          </a:xfrm>
        </p:spPr>
        <p:txBody>
          <a:bodyPr>
            <a:normAutofit/>
          </a:bodyPr>
          <a:lstStyle/>
          <a:p>
            <a:pPr marL="0" lvl="0" indent="0">
              <a:buNone/>
            </a:pPr>
            <a:r>
              <a:rPr lang="en-US" sz="2800" i="1" dirty="0">
                <a:latin typeface="Times New Roman" panose="02020603050405020304" pitchFamily="18" charset="0"/>
                <a:cs typeface="Times New Roman" panose="02020603050405020304" pitchFamily="18" charset="0"/>
              </a:rPr>
              <a:t>Jointly applicable to the Prosecutor and the Investigative Chamber</a:t>
            </a:r>
          </a:p>
          <a:p>
            <a:pPr marL="0" lvl="0" indent="0">
              <a:buNone/>
            </a:pPr>
            <a:r>
              <a:rPr lang="en-US" sz="2800" dirty="0">
                <a:latin typeface="Times New Roman" panose="02020603050405020304" pitchFamily="18" charset="0"/>
                <a:cs typeface="Times New Roman" panose="02020603050405020304" pitchFamily="18" charset="0"/>
              </a:rPr>
              <a:t>Selection criteria address: </a:t>
            </a:r>
          </a:p>
          <a:p>
            <a:r>
              <a:rPr lang="en-US" sz="2800" dirty="0">
                <a:latin typeface="Times New Roman" panose="02020603050405020304" pitchFamily="18" charset="0"/>
                <a:cs typeface="Times New Roman" panose="02020603050405020304" pitchFamily="18" charset="0"/>
              </a:rPr>
              <a:t>Choice of criminal incidents</a:t>
            </a:r>
          </a:p>
          <a:p>
            <a:r>
              <a:rPr lang="en-US" sz="2800" dirty="0">
                <a:latin typeface="Times New Roman" panose="02020603050405020304" pitchFamily="18" charset="0"/>
                <a:cs typeface="Times New Roman" panose="02020603050405020304" pitchFamily="18" charset="0"/>
              </a:rPr>
              <a:t>Choice of suspects</a:t>
            </a:r>
          </a:p>
          <a:p>
            <a:r>
              <a:rPr lang="en-US" sz="2800" dirty="0">
                <a:latin typeface="Times New Roman" panose="02020603050405020304" pitchFamily="18" charset="0"/>
                <a:cs typeface="Times New Roman" panose="02020603050405020304" pitchFamily="18" charset="0"/>
              </a:rPr>
              <a:t>Choice of offenses and  their legal qualification </a:t>
            </a:r>
          </a:p>
        </p:txBody>
      </p:sp>
      <p:sp>
        <p:nvSpPr>
          <p:cNvPr id="4" name="Slide Number Placeholder 3">
            <a:extLst>
              <a:ext uri="{FF2B5EF4-FFF2-40B4-BE49-F238E27FC236}">
                <a16:creationId xmlns:a16="http://schemas.microsoft.com/office/drawing/2014/main" id="{53B37F4F-BCE1-A54C-9933-FDF8E9A94FD6}"/>
              </a:ext>
            </a:extLst>
          </p:cNvPr>
          <p:cNvSpPr>
            <a:spLocks noGrp="1"/>
          </p:cNvSpPr>
          <p:nvPr>
            <p:ph type="sldNum" sz="quarter" idx="12"/>
          </p:nvPr>
        </p:nvSpPr>
        <p:spPr/>
        <p:txBody>
          <a:bodyPr/>
          <a:lstStyle/>
          <a:p>
            <a:fld id="{196401A5-6D43-4D79-8AC7-DD5343F4D2DD}" type="slidenum">
              <a:rPr lang="en-GB" smtClean="0"/>
              <a:t>10</a:t>
            </a:fld>
            <a:endParaRPr lang="en-GB" dirty="0"/>
          </a:p>
        </p:txBody>
      </p:sp>
    </p:spTree>
    <p:extLst>
      <p:ext uri="{BB962C8B-B14F-4D97-AF65-F5344CB8AC3E}">
        <p14:creationId xmlns:p14="http://schemas.microsoft.com/office/powerpoint/2010/main" val="2899631505"/>
      </p:ext>
    </p:extLst>
  </p:cSld>
  <p:clrMapOvr>
    <a:masterClrMapping/>
  </p:clrMapOvr>
</p:sld>
</file>

<file path=ppt/theme/theme1.xml><?xml version="1.0" encoding="utf-8"?>
<a:theme xmlns:a="http://schemas.openxmlformats.org/drawingml/2006/main" name="Jaettava">
  <a:themeElements>
    <a:clrScheme name="Mukautettu 7">
      <a:dk1>
        <a:sysClr val="windowText" lastClr="000000"/>
      </a:dk1>
      <a:lt1>
        <a:sysClr val="window" lastClr="FFFFFF"/>
      </a:lt1>
      <a:dk2>
        <a:srgbClr val="335B74"/>
      </a:dk2>
      <a:lt2>
        <a:srgbClr val="DFE3E5"/>
      </a:lt2>
      <a:accent1>
        <a:srgbClr val="1C6294"/>
      </a:accent1>
      <a:accent2>
        <a:srgbClr val="2683C6"/>
      </a:accent2>
      <a:accent3>
        <a:srgbClr val="27CED7"/>
      </a:accent3>
      <a:accent4>
        <a:srgbClr val="1CADE4"/>
      </a:accent4>
      <a:accent5>
        <a:srgbClr val="3E8853"/>
      </a:accent5>
      <a:accent6>
        <a:srgbClr val="62A39F"/>
      </a:accent6>
      <a:hlink>
        <a:srgbClr val="6EAC1C"/>
      </a:hlink>
      <a:folHlink>
        <a:srgbClr val="B26B02"/>
      </a:folHlink>
    </a:clrScheme>
    <a:fontScheme name="Jaettav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Jaettav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1037</TotalTime>
  <Words>542</Words>
  <Application>Microsoft Macintosh PowerPoint</Application>
  <PresentationFormat>Widescreen</PresentationFormat>
  <Paragraphs>84</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Gill Sans MT</vt:lpstr>
      <vt:lpstr>Times New Roman</vt:lpstr>
      <vt:lpstr>Wingdings 2</vt:lpstr>
      <vt:lpstr>Jaettava</vt:lpstr>
      <vt:lpstr>THE CAR SPECIAL CRIMINAL COURT’S PROSECUTIONS AND INVESTIGATIONS STRATEGY, INITIATION OF CASES, AND LEGAL AID</vt:lpstr>
      <vt:lpstr>Key events since the SCc’s establishment</vt:lpstr>
      <vt:lpstr>  SCC’s Prosecutions and Investigations Strategy</vt:lpstr>
      <vt:lpstr>Why A strategy? Why PUBLIC?</vt:lpstr>
      <vt:lpstr>The SCC’s jurisdiction </vt:lpstr>
      <vt:lpstr>PowerPoint Presentation</vt:lpstr>
      <vt:lpstr>Realities of the CAR conflict:  managing expectations</vt:lpstr>
      <vt:lpstr>Procedure at the SCC: initiation of cases</vt:lpstr>
      <vt:lpstr>Case selection criteria</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Martijn van de Kamer</dc:creator>
  <cp:lastModifiedBy>Yasmine Chubin</cp:lastModifiedBy>
  <cp:revision>76</cp:revision>
  <dcterms:created xsi:type="dcterms:W3CDTF">2019-02-13T07:17:23Z</dcterms:created>
  <dcterms:modified xsi:type="dcterms:W3CDTF">2019-02-15T22:33:29Z</dcterms:modified>
</cp:coreProperties>
</file>